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3"/>
  </p:notesMasterIdLst>
  <p:sldIdLst>
    <p:sldId id="263" r:id="rId3"/>
    <p:sldId id="347" r:id="rId4"/>
    <p:sldId id="310" r:id="rId5"/>
    <p:sldId id="257" r:id="rId6"/>
    <p:sldId id="259" r:id="rId7"/>
    <p:sldId id="353" r:id="rId8"/>
    <p:sldId id="357" r:id="rId9"/>
    <p:sldId id="358" r:id="rId10"/>
    <p:sldId id="359" r:id="rId11"/>
    <p:sldId id="360" r:id="rId12"/>
    <p:sldId id="362" r:id="rId13"/>
    <p:sldId id="363" r:id="rId14"/>
    <p:sldId id="333" r:id="rId15"/>
    <p:sldId id="260" r:id="rId16"/>
    <p:sldId id="312" r:id="rId17"/>
    <p:sldId id="356" r:id="rId18"/>
    <p:sldId id="346" r:id="rId19"/>
    <p:sldId id="345" r:id="rId20"/>
    <p:sldId id="355" r:id="rId21"/>
    <p:sldId id="31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4830" autoAdjust="0"/>
  </p:normalViewPr>
  <p:slideViewPr>
    <p:cSldViewPr snapToGrid="0">
      <p:cViewPr>
        <p:scale>
          <a:sx n="70" d="100"/>
          <a:sy n="70" d="100"/>
        </p:scale>
        <p:origin x="475" y="254"/>
      </p:cViewPr>
      <p:guideLst/>
    </p:cSldViewPr>
  </p:slideViewPr>
  <p:notesTextViewPr>
    <p:cViewPr>
      <p:scale>
        <a:sx n="1" d="1"/>
        <a:sy n="1" d="1"/>
      </p:scale>
      <p:origin x="0" y="0"/>
    </p:cViewPr>
  </p:notesTextViewPr>
  <p:sorterViewPr>
    <p:cViewPr>
      <p:scale>
        <a:sx n="112" d="100"/>
        <a:sy n="112" d="100"/>
      </p:scale>
      <p:origin x="0" y="-721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85250E-01EB-4035-91F2-BCB4E5B3E55A}" type="datetimeFigureOut">
              <a:rPr lang="en-US" smtClean="0"/>
              <a:t>2/24/2021</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53B498-25CA-461F-9E68-A1C3750824ED}" type="slidenum">
              <a:rPr lang="en-US" smtClean="0"/>
              <a:t>‹Nr.›</a:t>
            </a:fld>
            <a:endParaRPr lang="en-US"/>
          </a:p>
        </p:txBody>
      </p:sp>
    </p:spTree>
    <p:extLst>
      <p:ext uri="{BB962C8B-B14F-4D97-AF65-F5344CB8AC3E}">
        <p14:creationId xmlns:p14="http://schemas.microsoft.com/office/powerpoint/2010/main" val="2124502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https://www.npr.org/2014/10/04/353679082/dancer-needed-to-move-to-think</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They serve as a starting point for inquiry or can be an argument themselves.</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endParaRPr lang="en-US" dirty="0"/>
          </a:p>
          <a:p>
            <a:endParaRPr lang="en-US" dirty="0"/>
          </a:p>
        </p:txBody>
      </p:sp>
      <p:sp>
        <p:nvSpPr>
          <p:cNvPr id="4" name="Foliennummernplatzhalter 3"/>
          <p:cNvSpPr>
            <a:spLocks noGrp="1"/>
          </p:cNvSpPr>
          <p:nvPr>
            <p:ph type="sldNum" sz="quarter" idx="10"/>
          </p:nvPr>
        </p:nvSpPr>
        <p:spPr/>
        <p:txBody>
          <a:bodyPr/>
          <a:lstStyle/>
          <a:p>
            <a:fld id="{FF53B498-25CA-461F-9E68-A1C3750824ED}" type="slidenum">
              <a:rPr lang="en-US" smtClean="0"/>
              <a:t>3</a:t>
            </a:fld>
            <a:endParaRPr lang="en-US"/>
          </a:p>
        </p:txBody>
      </p:sp>
    </p:spTree>
    <p:extLst>
      <p:ext uri="{BB962C8B-B14F-4D97-AF65-F5344CB8AC3E}">
        <p14:creationId xmlns:p14="http://schemas.microsoft.com/office/powerpoint/2010/main" val="1930988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F53B498-25CA-461F-9E68-A1C3750824ED}" type="slidenum">
              <a:rPr lang="en-US" smtClean="0"/>
              <a:t>13</a:t>
            </a:fld>
            <a:endParaRPr lang="en-US"/>
          </a:p>
        </p:txBody>
      </p:sp>
    </p:spTree>
    <p:extLst>
      <p:ext uri="{BB962C8B-B14F-4D97-AF65-F5344CB8AC3E}">
        <p14:creationId xmlns:p14="http://schemas.microsoft.com/office/powerpoint/2010/main" val="13467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Beginning</a:t>
            </a:r>
            <a:r>
              <a:rPr lang="en-US" baseline="0" dirty="0"/>
              <a:t> with goal/problem</a:t>
            </a:r>
          </a:p>
          <a:p>
            <a:r>
              <a:rPr lang="en-US" baseline="0" dirty="0"/>
              <a:t>Method </a:t>
            </a:r>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9F688F-3F93-42CB-9077-0C5F4302E9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760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1. Two stories: a woman who after childbirth feels depressed instead of elated and blames herself, as does her husband and others.</a:t>
            </a:r>
            <a:r>
              <a:rPr lang="en-US" baseline="0" dirty="0"/>
              <a:t> And a woman who “feels ashamed and embarrassed” by the sexual advances her superior at work made towards her. She quit her job.</a:t>
            </a:r>
          </a:p>
          <a:p>
            <a:r>
              <a:rPr lang="en-US" dirty="0"/>
              <a:t>2. A concept of hermeneutical injustice </a:t>
            </a:r>
          </a:p>
        </p:txBody>
      </p:sp>
      <p:sp>
        <p:nvSpPr>
          <p:cNvPr id="4" name="Foliennummernplatzhalter 3"/>
          <p:cNvSpPr>
            <a:spLocks noGrp="1"/>
          </p:cNvSpPr>
          <p:nvPr>
            <p:ph type="sldNum" sz="quarter" idx="10"/>
          </p:nvPr>
        </p:nvSpPr>
        <p:spPr/>
        <p:txBody>
          <a:bodyPr/>
          <a:lstStyle/>
          <a:p>
            <a:fld id="{FF53B498-25CA-461F-9E68-A1C3750824ED}" type="slidenum">
              <a:rPr lang="en-US" smtClean="0"/>
              <a:t>15</a:t>
            </a:fld>
            <a:endParaRPr lang="en-US"/>
          </a:p>
        </p:txBody>
      </p:sp>
    </p:spTree>
    <p:extLst>
      <p:ext uri="{BB962C8B-B14F-4D97-AF65-F5344CB8AC3E}">
        <p14:creationId xmlns:p14="http://schemas.microsoft.com/office/powerpoint/2010/main" val="1187947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3B498-25CA-461F-9E68-A1C375082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4056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Not simply tension as conflict. </a:t>
            </a:r>
          </a:p>
          <a:p>
            <a:endParaRPr lang="en-US" dirty="0"/>
          </a:p>
          <a:p>
            <a:r>
              <a:rPr lang="en-US" dirty="0"/>
              <a:t>Covering too much ground. You can’t do everything. Dig deep.</a:t>
            </a: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3B498-25CA-461F-9E68-A1C375082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97512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Between stories and analysis.</a:t>
            </a:r>
          </a:p>
          <a:p>
            <a:r>
              <a:rPr lang="en-US" dirty="0"/>
              <a:t>Reason and emotion.</a:t>
            </a:r>
          </a:p>
          <a:p>
            <a:r>
              <a:rPr lang="en-US" dirty="0"/>
              <a:t>Abstraction and examples.</a:t>
            </a:r>
          </a:p>
        </p:txBody>
      </p:sp>
      <p:sp>
        <p:nvSpPr>
          <p:cNvPr id="4" name="Foliennummernplatzhalter 3"/>
          <p:cNvSpPr>
            <a:spLocks noGrp="1"/>
          </p:cNvSpPr>
          <p:nvPr>
            <p:ph type="sldNum" sz="quarter" idx="5"/>
          </p:nvPr>
        </p:nvSpPr>
        <p:spPr/>
        <p:txBody>
          <a:bodyPr/>
          <a:lstStyle/>
          <a:p>
            <a:fld id="{FF53B498-25CA-461F-9E68-A1C3750824ED}" type="slidenum">
              <a:rPr lang="en-US" smtClean="0"/>
              <a:t>18</a:t>
            </a:fld>
            <a:endParaRPr lang="en-US"/>
          </a:p>
        </p:txBody>
      </p:sp>
    </p:spTree>
    <p:extLst>
      <p:ext uri="{BB962C8B-B14F-4D97-AF65-F5344CB8AC3E}">
        <p14:creationId xmlns:p14="http://schemas.microsoft.com/office/powerpoint/2010/main" val="2936080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en-GB" dirty="0"/>
              <a:t>McKee Film writing consultant whose students have written, directed or produced films such as Forrest Gump, Erin Brockovich, The Color Purple, Gandhi, Monty Python and the Holy Grail, Sleepless in Seattle and so on.</a:t>
            </a:r>
          </a:p>
          <a:p>
            <a:pPr marL="0" indent="0">
              <a:buNone/>
            </a:pPr>
            <a:endParaRPr lang="en-GB" dirty="0"/>
          </a:p>
          <a:p>
            <a:endParaRPr lang="en-US" dirty="0"/>
          </a:p>
          <a:p>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9F688F-3F93-42CB-9077-0C5F4302E9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73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11.2</a:t>
            </a:r>
            <a:r>
              <a:rPr lang="en-US" baseline="0" dirty="0"/>
              <a:t> hours long</a:t>
            </a:r>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3B498-25CA-461F-9E68-A1C375082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035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11.2</a:t>
            </a:r>
            <a:r>
              <a:rPr lang="en-US" baseline="0" dirty="0"/>
              <a:t> hours long</a:t>
            </a:r>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3B498-25CA-461F-9E68-A1C375082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1379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11.2</a:t>
            </a:r>
            <a:r>
              <a:rPr lang="en-US" baseline="0" dirty="0"/>
              <a:t> hours long</a:t>
            </a:r>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3B498-25CA-461F-9E68-A1C375082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2111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11.2</a:t>
            </a:r>
            <a:r>
              <a:rPr lang="en-US" baseline="0" dirty="0"/>
              <a:t> hours long</a:t>
            </a:r>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3B498-25CA-461F-9E68-A1C375082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5557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11.2</a:t>
            </a:r>
            <a:r>
              <a:rPr lang="en-US" baseline="0" dirty="0"/>
              <a:t> hours long</a:t>
            </a:r>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3B498-25CA-461F-9E68-A1C375082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7394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11.2</a:t>
            </a:r>
            <a:r>
              <a:rPr lang="en-US" baseline="0" dirty="0"/>
              <a:t> hours long</a:t>
            </a:r>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3B498-25CA-461F-9E68-A1C375082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2718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11.2</a:t>
            </a:r>
            <a:r>
              <a:rPr lang="en-US" baseline="0" dirty="0"/>
              <a:t> hours long</a:t>
            </a:r>
            <a:endParaRPr lang="en-US"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3B498-25CA-461F-9E68-A1C375082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3342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endParaRPr lang="en-US"/>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en-US"/>
          </a:p>
        </p:txBody>
      </p:sp>
      <p:sp>
        <p:nvSpPr>
          <p:cNvPr id="4" name="Datumsplatzhalter 3"/>
          <p:cNvSpPr>
            <a:spLocks noGrp="1"/>
          </p:cNvSpPr>
          <p:nvPr>
            <p:ph type="dt" sz="half" idx="10"/>
          </p:nvPr>
        </p:nvSpPr>
        <p:spPr/>
        <p:txBody>
          <a:bodyPr/>
          <a:lstStyle/>
          <a:p>
            <a:fld id="{B9A36376-D0D2-46D1-B111-290956E561D8}"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22074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B9A36376-D0D2-46D1-B111-290956E561D8}"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2321275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endParaRPr lang="en-US"/>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B9A36376-D0D2-46D1-B111-290956E561D8}"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3735883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endParaRPr lang="en-US"/>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en-US"/>
          </a:p>
        </p:txBody>
      </p:sp>
      <p:sp>
        <p:nvSpPr>
          <p:cNvPr id="4" name="Datumsplatzhalter 3"/>
          <p:cNvSpPr>
            <a:spLocks noGrp="1"/>
          </p:cNvSpPr>
          <p:nvPr>
            <p:ph type="dt" sz="half" idx="10"/>
          </p:nvPr>
        </p:nvSpPr>
        <p:spPr/>
        <p:txBody>
          <a:bodyPr/>
          <a:lstStyle/>
          <a:p>
            <a:fld id="{4C0C0939-183E-4BBC-B791-8C494038A21F}"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1882702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4C0C0939-183E-4BBC-B791-8C494038A21F}"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390258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endParaRPr lang="en-US"/>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4C0C0939-183E-4BBC-B791-8C494038A21F}"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327557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p:txBody>
          <a:bodyPr/>
          <a:lstStyle/>
          <a:p>
            <a:fld id="{4C0C0939-183E-4BBC-B791-8C494038A21F}" type="datetimeFigureOut">
              <a:rPr lang="en-US" smtClean="0"/>
              <a:t>2/24/2021</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1899185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endParaRPr lang="en-US"/>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p:cNvSpPr>
            <a:spLocks noGrp="1"/>
          </p:cNvSpPr>
          <p:nvPr>
            <p:ph type="dt" sz="half" idx="10"/>
          </p:nvPr>
        </p:nvSpPr>
        <p:spPr/>
        <p:txBody>
          <a:bodyPr/>
          <a:lstStyle/>
          <a:p>
            <a:fld id="{4C0C0939-183E-4BBC-B791-8C494038A21F}" type="datetimeFigureOut">
              <a:rPr lang="en-US" smtClean="0"/>
              <a:t>2/24/2021</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2146399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fld id="{4C0C0939-183E-4BBC-B791-8C494038A21F}" type="datetimeFigureOut">
              <a:rPr lang="en-US" smtClean="0"/>
              <a:t>2/24/2021</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4060923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C0C0939-183E-4BBC-B791-8C494038A21F}" type="datetimeFigureOut">
              <a:rPr lang="en-US" smtClean="0"/>
              <a:t>2/24/2021</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22547686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en-US"/>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C0C0939-183E-4BBC-B791-8C494038A21F}" type="datetimeFigureOut">
              <a:rPr lang="en-US" smtClean="0"/>
              <a:t>2/24/2021</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743311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4000"/>
            </a:lvl1pPr>
          </a:lstStyle>
          <a:p>
            <a:r>
              <a:rPr lang="de-DE" dirty="0"/>
              <a:t>Titelmasterformat durch Klicken bearbeiten</a:t>
            </a:r>
            <a:endParaRPr lang="en-US" dirty="0"/>
          </a:p>
        </p:txBody>
      </p:sp>
      <p:sp>
        <p:nvSpPr>
          <p:cNvPr id="3" name="Inhaltsplatzhalter 2"/>
          <p:cNvSpPr>
            <a:spLocks noGrp="1"/>
          </p:cNvSpPr>
          <p:nvPr>
            <p:ph idx="1"/>
          </p:nvPr>
        </p:nvSpPr>
        <p:spPr/>
        <p:txBody>
          <a:bodyPr>
            <a:normAutofit/>
          </a:bodyPr>
          <a:lstStyle>
            <a:lvl1pPr marL="360000" indent="-360000">
              <a:buClr>
                <a:schemeClr val="tx1">
                  <a:lumMod val="65000"/>
                  <a:lumOff val="35000"/>
                </a:schemeClr>
              </a:buClr>
              <a:buSzPct val="85000"/>
              <a:defRPr sz="2800">
                <a:latin typeface="+mj-lt"/>
              </a:defRPr>
            </a:lvl1pPr>
            <a:lvl2pPr>
              <a:defRPr sz="2800">
                <a:latin typeface="+mj-lt"/>
              </a:defRPr>
            </a:lvl2pPr>
            <a:lvl3pPr>
              <a:defRPr sz="2800">
                <a:latin typeface="+mj-lt"/>
              </a:defRPr>
            </a:lvl3pPr>
            <a:lvl4pPr>
              <a:defRPr sz="2800">
                <a:latin typeface="+mj-lt"/>
              </a:defRPr>
            </a:lvl4pPr>
            <a:lvl5pPr>
              <a:defRPr sz="2800">
                <a:latin typeface="+mj-lt"/>
              </a:defRPr>
            </a:lvl5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umsplatzhalter 3"/>
          <p:cNvSpPr>
            <a:spLocks noGrp="1"/>
          </p:cNvSpPr>
          <p:nvPr>
            <p:ph type="dt" sz="half" idx="10"/>
          </p:nvPr>
        </p:nvSpPr>
        <p:spPr/>
        <p:txBody>
          <a:bodyPr/>
          <a:lstStyle/>
          <a:p>
            <a:fld id="{B9A36376-D0D2-46D1-B111-290956E561D8}"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8804801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en-US"/>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C0C0939-183E-4BBC-B791-8C494038A21F}" type="datetimeFigureOut">
              <a:rPr lang="en-US" smtClean="0"/>
              <a:t>2/24/2021</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27018832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4C0C0939-183E-4BBC-B791-8C494038A21F}"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23407535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endParaRPr lang="en-US"/>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4C0C0939-183E-4BBC-B791-8C494038A21F}"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FA2D9B-2812-4F19-8829-0F3CBB05EEF2}" type="slidenum">
              <a:rPr lang="en-US" smtClean="0"/>
              <a:t>‹Nr.›</a:t>
            </a:fld>
            <a:endParaRPr lang="en-US"/>
          </a:p>
        </p:txBody>
      </p:sp>
    </p:spTree>
    <p:extLst>
      <p:ext uri="{BB962C8B-B14F-4D97-AF65-F5344CB8AC3E}">
        <p14:creationId xmlns:p14="http://schemas.microsoft.com/office/powerpoint/2010/main" val="2546353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endParaRPr lang="en-US"/>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B9A36376-D0D2-46D1-B111-290956E561D8}" type="datetimeFigureOut">
              <a:rPr lang="en-US" smtClean="0"/>
              <a:t>2/24/2021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2893848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4000"/>
            </a:lvl1pPr>
          </a:lstStyle>
          <a:p>
            <a:r>
              <a:rPr lang="de-DE" dirty="0"/>
              <a:t>Titelmasterformat durch Klicken bearbeiten</a:t>
            </a:r>
            <a:endParaRPr lang="en-US" dirty="0"/>
          </a:p>
        </p:txBody>
      </p:sp>
      <p:sp>
        <p:nvSpPr>
          <p:cNvPr id="3" name="Inhaltsplatzhalter 2"/>
          <p:cNvSpPr>
            <a:spLocks noGrp="1"/>
          </p:cNvSpPr>
          <p:nvPr>
            <p:ph sz="half" idx="1"/>
          </p:nvPr>
        </p:nvSpPr>
        <p:spPr>
          <a:xfrm>
            <a:off x="838200" y="1825625"/>
            <a:ext cx="5181600" cy="4351338"/>
          </a:xfrm>
        </p:spPr>
        <p:txBody>
          <a:bodyPr>
            <a:normAutofit/>
          </a:bodyPr>
          <a:lstStyle>
            <a:lvl1pPr>
              <a:defRPr sz="2800">
                <a:latin typeface="+mj-lt"/>
              </a:defRPr>
            </a:lvl1pPr>
            <a:lvl2pPr>
              <a:defRPr sz="2800">
                <a:latin typeface="+mj-lt"/>
              </a:defRPr>
            </a:lvl2pPr>
            <a:lvl3pPr>
              <a:defRPr sz="2800">
                <a:latin typeface="+mj-lt"/>
              </a:defRPr>
            </a:lvl3pPr>
            <a:lvl4pPr>
              <a:defRPr sz="2800">
                <a:latin typeface="+mj-lt"/>
              </a:defRPr>
            </a:lvl4pPr>
            <a:lvl5pPr>
              <a:defRPr sz="2800">
                <a:latin typeface="+mj-lt"/>
              </a:defRPr>
            </a:lvl5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Inhaltsplatzhalter 3"/>
          <p:cNvSpPr>
            <a:spLocks noGrp="1"/>
          </p:cNvSpPr>
          <p:nvPr>
            <p:ph sz="half" idx="2"/>
          </p:nvPr>
        </p:nvSpPr>
        <p:spPr>
          <a:xfrm>
            <a:off x="6172200" y="1825625"/>
            <a:ext cx="5181600" cy="4351338"/>
          </a:xfrm>
        </p:spPr>
        <p:txBody>
          <a:bodyPr>
            <a:normAutofit/>
          </a:bodyPr>
          <a:lstStyle>
            <a:lvl1pPr>
              <a:defRPr sz="2800">
                <a:latin typeface="+mj-lt"/>
              </a:defRPr>
            </a:lvl1pPr>
            <a:lvl2pPr>
              <a:defRPr sz="2800">
                <a:latin typeface="+mj-lt"/>
              </a:defRPr>
            </a:lvl2pPr>
            <a:lvl3pPr>
              <a:defRPr sz="2800">
                <a:latin typeface="+mj-lt"/>
              </a:defRPr>
            </a:lvl3pPr>
            <a:lvl4pPr>
              <a:defRPr sz="2800">
                <a:latin typeface="+mj-lt"/>
              </a:defRPr>
            </a:lvl4pPr>
            <a:lvl5pPr>
              <a:defRPr sz="2800">
                <a:latin typeface="+mj-lt"/>
              </a:defRPr>
            </a:lvl5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Datumsplatzhalter 4"/>
          <p:cNvSpPr>
            <a:spLocks noGrp="1"/>
          </p:cNvSpPr>
          <p:nvPr>
            <p:ph type="dt" sz="half" idx="10"/>
          </p:nvPr>
        </p:nvSpPr>
        <p:spPr/>
        <p:txBody>
          <a:bodyPr/>
          <a:lstStyle/>
          <a:p>
            <a:fld id="{B9A36376-D0D2-46D1-B111-290956E561D8}" type="datetimeFigureOut">
              <a:rPr lang="en-US" smtClean="0"/>
              <a:t>2/24/2021</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2721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endParaRPr lang="en-US"/>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7" name="Datumsplatzhalter 6"/>
          <p:cNvSpPr>
            <a:spLocks noGrp="1"/>
          </p:cNvSpPr>
          <p:nvPr>
            <p:ph type="dt" sz="half" idx="10"/>
          </p:nvPr>
        </p:nvSpPr>
        <p:spPr/>
        <p:txBody>
          <a:bodyPr/>
          <a:lstStyle/>
          <a:p>
            <a:fld id="{B9A36376-D0D2-46D1-B111-290956E561D8}" type="datetimeFigureOut">
              <a:rPr lang="en-US" smtClean="0"/>
              <a:t>2/24/2021</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2796314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fld id="{B9A36376-D0D2-46D1-B111-290956E561D8}" type="datetimeFigureOut">
              <a:rPr lang="en-US" smtClean="0"/>
              <a:t>2/24/2021</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341101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B9A36376-D0D2-46D1-B111-290956E561D8}" type="datetimeFigureOut">
              <a:rPr lang="en-US" smtClean="0"/>
              <a:t>2/24/2021</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3679905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en-US"/>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B9A36376-D0D2-46D1-B111-290956E561D8}" type="datetimeFigureOut">
              <a:rPr lang="en-US" smtClean="0"/>
              <a:t>2/24/2021</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4045823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en-US"/>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B9A36376-D0D2-46D1-B111-290956E561D8}" type="datetimeFigureOut">
              <a:rPr lang="en-US" smtClean="0"/>
              <a:t>2/24/2021</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2CB5EB49-92D7-419A-A670-2D5C3EA69C7E}" type="slidenum">
              <a:rPr lang="en-US" smtClean="0"/>
              <a:t>‹Nr.›</a:t>
            </a:fld>
            <a:endParaRPr lang="en-US"/>
          </a:p>
        </p:txBody>
      </p:sp>
    </p:spTree>
    <p:extLst>
      <p:ext uri="{BB962C8B-B14F-4D97-AF65-F5344CB8AC3E}">
        <p14:creationId xmlns:p14="http://schemas.microsoft.com/office/powerpoint/2010/main" val="1753151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endParaRPr lang="en-US"/>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A36376-D0D2-46D1-B111-290956E561D8}" type="datetimeFigureOut">
              <a:rPr lang="en-US" smtClean="0"/>
              <a:t>2/24/2021</a:t>
            </a:fld>
            <a:endParaRPr lang="en-US"/>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B5EB49-92D7-419A-A670-2D5C3EA69C7E}" type="slidenum">
              <a:rPr lang="en-US" smtClean="0"/>
              <a:t>‹Nr.›</a:t>
            </a:fld>
            <a:endParaRPr lang="en-US"/>
          </a:p>
        </p:txBody>
      </p:sp>
    </p:spTree>
    <p:extLst>
      <p:ext uri="{BB962C8B-B14F-4D97-AF65-F5344CB8AC3E}">
        <p14:creationId xmlns:p14="http://schemas.microsoft.com/office/powerpoint/2010/main" val="11341724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endParaRPr lang="en-US"/>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0C0939-183E-4BBC-B791-8C494038A21F}" type="datetimeFigureOut">
              <a:rPr lang="en-US" smtClean="0"/>
              <a:t>2/24/2021</a:t>
            </a:fld>
            <a:endParaRPr lang="en-US"/>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A2D9B-2812-4F19-8829-0F3CBB05EEF2}" type="slidenum">
              <a:rPr lang="en-US" smtClean="0"/>
              <a:t>‹Nr.›</a:t>
            </a:fld>
            <a:endParaRPr lang="en-US"/>
          </a:p>
        </p:txBody>
      </p:sp>
    </p:spTree>
    <p:extLst>
      <p:ext uri="{BB962C8B-B14F-4D97-AF65-F5344CB8AC3E}">
        <p14:creationId xmlns:p14="http://schemas.microsoft.com/office/powerpoint/2010/main" val="35156697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hbr.org/product/storytelling-that-moves-people/R0306B-PDF-ENG" TargetMode="External"/><Relationship Id="rId2" Type="http://schemas.openxmlformats.org/officeDocument/2006/relationships/hyperlink" Target="https://www.npr.org/2014/10/04/353679082/dancer-needed-to-move-to-think" TargetMode="External"/><Relationship Id="rId1" Type="http://schemas.openxmlformats.org/officeDocument/2006/relationships/slideLayout" Target="../slideLayouts/slideLayout2.xml"/><Relationship Id="rId4" Type="http://schemas.openxmlformats.org/officeDocument/2006/relationships/hyperlink" Target="https://www.annaclemens.com/blog/story-structure-scientific-paper"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a:t>Academic presentations </a:t>
            </a:r>
            <a:br>
              <a:rPr lang="en-US" dirty="0"/>
            </a:br>
            <a:r>
              <a:rPr lang="en-US" dirty="0"/>
              <a:t>as storytelling</a:t>
            </a:r>
          </a:p>
        </p:txBody>
      </p:sp>
      <p:sp>
        <p:nvSpPr>
          <p:cNvPr id="3" name="Untertitel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551288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 born dancer: in three acts.</a:t>
            </a:r>
          </a:p>
        </p:txBody>
      </p:sp>
      <p:sp>
        <p:nvSpPr>
          <p:cNvPr id="6" name="Textfeld 5"/>
          <p:cNvSpPr txBox="1"/>
          <p:nvPr/>
        </p:nvSpPr>
        <p:spPr>
          <a:xfrm>
            <a:off x="1788706" y="5051455"/>
            <a:ext cx="15502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learning disorder</a:t>
            </a:r>
          </a:p>
        </p:txBody>
      </p:sp>
      <p:sp>
        <p:nvSpPr>
          <p:cNvPr id="7" name="Textfeld 6"/>
          <p:cNvSpPr txBox="1"/>
          <p:nvPr/>
        </p:nvSpPr>
        <p:spPr>
          <a:xfrm>
            <a:off x="1025611" y="4114612"/>
            <a:ext cx="13756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specialist </a:t>
            </a:r>
          </a:p>
        </p:txBody>
      </p:sp>
      <p:sp>
        <p:nvSpPr>
          <p:cNvPr id="9" name="Textfeld 8"/>
          <p:cNvSpPr txBox="1"/>
          <p:nvPr/>
        </p:nvSpPr>
        <p:spPr>
          <a:xfrm>
            <a:off x="4009910" y="3353399"/>
            <a:ext cx="17582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born dancer</a:t>
            </a:r>
            <a:endPar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18" name="Textfeld 17"/>
          <p:cNvSpPr txBox="1"/>
          <p:nvPr/>
        </p:nvSpPr>
        <p:spPr>
          <a:xfrm>
            <a:off x="6538984" y="2060737"/>
            <a:ext cx="103025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dance school</a:t>
            </a:r>
            <a:endPar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28" name="Rechteck 27"/>
          <p:cNvSpPr/>
          <p:nvPr/>
        </p:nvSpPr>
        <p:spPr>
          <a:xfrm>
            <a:off x="688370" y="1795782"/>
            <a:ext cx="262251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28"/>
          <p:cNvSpPr/>
          <p:nvPr/>
        </p:nvSpPr>
        <p:spPr>
          <a:xfrm>
            <a:off x="3347420" y="1795781"/>
            <a:ext cx="471972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hteck 29"/>
          <p:cNvSpPr/>
          <p:nvPr/>
        </p:nvSpPr>
        <p:spPr>
          <a:xfrm>
            <a:off x="8101581" y="1795782"/>
            <a:ext cx="1960990"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feld 30"/>
          <p:cNvSpPr txBox="1"/>
          <p:nvPr/>
        </p:nvSpPr>
        <p:spPr>
          <a:xfrm>
            <a:off x="8152720" y="5051454"/>
            <a:ext cx="11746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resolution</a:t>
            </a:r>
          </a:p>
        </p:txBody>
      </p:sp>
      <p:sp>
        <p:nvSpPr>
          <p:cNvPr id="32" name="Textfeld 31"/>
          <p:cNvSpPr txBox="1"/>
          <p:nvPr/>
        </p:nvSpPr>
        <p:spPr>
          <a:xfrm>
            <a:off x="8589091" y="2720199"/>
            <a:ext cx="131028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fa</a:t>
            </a:r>
            <a:r>
              <a:rPr kumimoji="0" lang="en-US" sz="1800" b="1" i="0" u="none" strike="noStrike" kern="1200" cap="none" spc="0" normalizeH="0" baseline="0" noProof="0" dirty="0" err="1">
                <a:ln>
                  <a:noFill/>
                </a:ln>
                <a:solidFill>
                  <a:prstClr val="black"/>
                </a:solidFill>
                <a:effectLst/>
                <a:uLnTx/>
                <a:uFillTx/>
                <a:latin typeface="Calibri Light" panose="020F0302020204030204"/>
                <a:ea typeface="+mn-ea"/>
                <a:cs typeface="+mn-cs"/>
              </a:rPr>
              <a:t>lling</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action</a:t>
            </a:r>
          </a:p>
        </p:txBody>
      </p:sp>
      <p:sp>
        <p:nvSpPr>
          <p:cNvPr id="13" name="Freihandform 12"/>
          <p:cNvSpPr/>
          <p:nvPr/>
        </p:nvSpPr>
        <p:spPr>
          <a:xfrm>
            <a:off x="685800" y="1981200"/>
            <a:ext cx="8906933" cy="3936716"/>
          </a:xfrm>
          <a:custGeom>
            <a:avLst/>
            <a:gdLst>
              <a:gd name="connsiteX0" fmla="*/ 0 w 10354733"/>
              <a:gd name="connsiteY0" fmla="*/ 3293533 h 3293533"/>
              <a:gd name="connsiteX1" fmla="*/ 7120467 w 10354733"/>
              <a:gd name="connsiteY1" fmla="*/ 0 h 3293533"/>
              <a:gd name="connsiteX2" fmla="*/ 10354733 w 10354733"/>
              <a:gd name="connsiteY2" fmla="*/ 3293533 h 3293533"/>
            </a:gdLst>
            <a:ahLst/>
            <a:cxnLst>
              <a:cxn ang="0">
                <a:pos x="connsiteX0" y="connsiteY0"/>
              </a:cxn>
              <a:cxn ang="0">
                <a:pos x="connsiteX1" y="connsiteY1"/>
              </a:cxn>
              <a:cxn ang="0">
                <a:pos x="connsiteX2" y="connsiteY2"/>
              </a:cxn>
            </a:cxnLst>
            <a:rect l="l" t="t" r="r" b="b"/>
            <a:pathLst>
              <a:path w="10354733" h="3293533">
                <a:moveTo>
                  <a:pt x="0" y="3293533"/>
                </a:moveTo>
                <a:cubicBezTo>
                  <a:pt x="2697339" y="1646766"/>
                  <a:pt x="5394678" y="0"/>
                  <a:pt x="7120467" y="0"/>
                </a:cubicBezTo>
                <a:cubicBezTo>
                  <a:pt x="8846256" y="0"/>
                  <a:pt x="9600494" y="1646766"/>
                  <a:pt x="10354733" y="32935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feld 15"/>
          <p:cNvSpPr txBox="1"/>
          <p:nvPr/>
        </p:nvSpPr>
        <p:spPr>
          <a:xfrm>
            <a:off x="793272" y="1831722"/>
            <a:ext cx="113015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one</a:t>
            </a:r>
          </a:p>
        </p:txBody>
      </p:sp>
      <p:sp>
        <p:nvSpPr>
          <p:cNvPr id="17" name="Textfeld 16"/>
          <p:cNvSpPr txBox="1"/>
          <p:nvPr/>
        </p:nvSpPr>
        <p:spPr>
          <a:xfrm>
            <a:off x="3410856" y="1829904"/>
            <a:ext cx="130498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two</a:t>
            </a:r>
          </a:p>
        </p:txBody>
      </p:sp>
      <p:sp>
        <p:nvSpPr>
          <p:cNvPr id="19" name="Textfeld 18"/>
          <p:cNvSpPr txBox="1"/>
          <p:nvPr/>
        </p:nvSpPr>
        <p:spPr>
          <a:xfrm>
            <a:off x="8152720" y="1829903"/>
            <a:ext cx="16014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three</a:t>
            </a:r>
          </a:p>
        </p:txBody>
      </p:sp>
    </p:spTree>
    <p:extLst>
      <p:ext uri="{BB962C8B-B14F-4D97-AF65-F5344CB8AC3E}">
        <p14:creationId xmlns:p14="http://schemas.microsoft.com/office/powerpoint/2010/main" val="3273493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 born dancer: in three acts.</a:t>
            </a:r>
          </a:p>
        </p:txBody>
      </p:sp>
      <p:sp>
        <p:nvSpPr>
          <p:cNvPr id="6" name="Textfeld 5"/>
          <p:cNvSpPr txBox="1"/>
          <p:nvPr/>
        </p:nvSpPr>
        <p:spPr>
          <a:xfrm>
            <a:off x="1788706" y="5051455"/>
            <a:ext cx="15502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learning disorder</a:t>
            </a:r>
          </a:p>
        </p:txBody>
      </p:sp>
      <p:sp>
        <p:nvSpPr>
          <p:cNvPr id="7" name="Textfeld 6"/>
          <p:cNvSpPr txBox="1"/>
          <p:nvPr/>
        </p:nvSpPr>
        <p:spPr>
          <a:xfrm>
            <a:off x="1025611" y="4114612"/>
            <a:ext cx="13756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specialist </a:t>
            </a:r>
          </a:p>
        </p:txBody>
      </p:sp>
      <p:sp>
        <p:nvSpPr>
          <p:cNvPr id="9" name="Textfeld 8"/>
          <p:cNvSpPr txBox="1"/>
          <p:nvPr/>
        </p:nvSpPr>
        <p:spPr>
          <a:xfrm>
            <a:off x="4009910" y="3353399"/>
            <a:ext cx="17582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born dancer</a:t>
            </a:r>
            <a:endPar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18" name="Textfeld 17"/>
          <p:cNvSpPr txBox="1"/>
          <p:nvPr/>
        </p:nvSpPr>
        <p:spPr>
          <a:xfrm>
            <a:off x="6538984" y="2060737"/>
            <a:ext cx="103025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dance school</a:t>
            </a:r>
          </a:p>
        </p:txBody>
      </p:sp>
      <p:sp>
        <p:nvSpPr>
          <p:cNvPr id="28" name="Rechteck 27"/>
          <p:cNvSpPr/>
          <p:nvPr/>
        </p:nvSpPr>
        <p:spPr>
          <a:xfrm>
            <a:off x="688370" y="1795782"/>
            <a:ext cx="262251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28"/>
          <p:cNvSpPr/>
          <p:nvPr/>
        </p:nvSpPr>
        <p:spPr>
          <a:xfrm>
            <a:off x="3347420" y="1795781"/>
            <a:ext cx="471972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hteck 29"/>
          <p:cNvSpPr/>
          <p:nvPr/>
        </p:nvSpPr>
        <p:spPr>
          <a:xfrm>
            <a:off x="8101581" y="1795782"/>
            <a:ext cx="1960990"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feld 30"/>
          <p:cNvSpPr txBox="1"/>
          <p:nvPr/>
        </p:nvSpPr>
        <p:spPr>
          <a:xfrm>
            <a:off x="8152720" y="5051454"/>
            <a:ext cx="11746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resolution</a:t>
            </a:r>
          </a:p>
        </p:txBody>
      </p:sp>
      <p:sp>
        <p:nvSpPr>
          <p:cNvPr id="32" name="Textfeld 31"/>
          <p:cNvSpPr txBox="1"/>
          <p:nvPr/>
        </p:nvSpPr>
        <p:spPr>
          <a:xfrm>
            <a:off x="8589091" y="2720199"/>
            <a:ext cx="131028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wonderful career</a:t>
            </a:r>
          </a:p>
        </p:txBody>
      </p:sp>
      <p:sp>
        <p:nvSpPr>
          <p:cNvPr id="13" name="Freihandform 12"/>
          <p:cNvSpPr/>
          <p:nvPr/>
        </p:nvSpPr>
        <p:spPr>
          <a:xfrm>
            <a:off x="685800" y="1981200"/>
            <a:ext cx="8906933" cy="3936716"/>
          </a:xfrm>
          <a:custGeom>
            <a:avLst/>
            <a:gdLst>
              <a:gd name="connsiteX0" fmla="*/ 0 w 10354733"/>
              <a:gd name="connsiteY0" fmla="*/ 3293533 h 3293533"/>
              <a:gd name="connsiteX1" fmla="*/ 7120467 w 10354733"/>
              <a:gd name="connsiteY1" fmla="*/ 0 h 3293533"/>
              <a:gd name="connsiteX2" fmla="*/ 10354733 w 10354733"/>
              <a:gd name="connsiteY2" fmla="*/ 3293533 h 3293533"/>
            </a:gdLst>
            <a:ahLst/>
            <a:cxnLst>
              <a:cxn ang="0">
                <a:pos x="connsiteX0" y="connsiteY0"/>
              </a:cxn>
              <a:cxn ang="0">
                <a:pos x="connsiteX1" y="connsiteY1"/>
              </a:cxn>
              <a:cxn ang="0">
                <a:pos x="connsiteX2" y="connsiteY2"/>
              </a:cxn>
            </a:cxnLst>
            <a:rect l="l" t="t" r="r" b="b"/>
            <a:pathLst>
              <a:path w="10354733" h="3293533">
                <a:moveTo>
                  <a:pt x="0" y="3293533"/>
                </a:moveTo>
                <a:cubicBezTo>
                  <a:pt x="2697339" y="1646766"/>
                  <a:pt x="5394678" y="0"/>
                  <a:pt x="7120467" y="0"/>
                </a:cubicBezTo>
                <a:cubicBezTo>
                  <a:pt x="8846256" y="0"/>
                  <a:pt x="9600494" y="1646766"/>
                  <a:pt x="10354733" y="32935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feld 15"/>
          <p:cNvSpPr txBox="1"/>
          <p:nvPr/>
        </p:nvSpPr>
        <p:spPr>
          <a:xfrm>
            <a:off x="793272" y="1831722"/>
            <a:ext cx="113015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one</a:t>
            </a:r>
          </a:p>
        </p:txBody>
      </p:sp>
      <p:sp>
        <p:nvSpPr>
          <p:cNvPr id="17" name="Textfeld 16"/>
          <p:cNvSpPr txBox="1"/>
          <p:nvPr/>
        </p:nvSpPr>
        <p:spPr>
          <a:xfrm>
            <a:off x="3410856" y="1829904"/>
            <a:ext cx="130498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two</a:t>
            </a:r>
          </a:p>
        </p:txBody>
      </p:sp>
      <p:sp>
        <p:nvSpPr>
          <p:cNvPr id="19" name="Textfeld 18"/>
          <p:cNvSpPr txBox="1"/>
          <p:nvPr/>
        </p:nvSpPr>
        <p:spPr>
          <a:xfrm>
            <a:off x="8152720" y="1829903"/>
            <a:ext cx="16014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three</a:t>
            </a:r>
          </a:p>
        </p:txBody>
      </p:sp>
    </p:spTree>
    <p:extLst>
      <p:ext uri="{BB962C8B-B14F-4D97-AF65-F5344CB8AC3E}">
        <p14:creationId xmlns:p14="http://schemas.microsoft.com/office/powerpoint/2010/main" val="3346484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 born dancer: in three acts.</a:t>
            </a:r>
          </a:p>
        </p:txBody>
      </p:sp>
      <p:sp>
        <p:nvSpPr>
          <p:cNvPr id="6" name="Textfeld 5"/>
          <p:cNvSpPr txBox="1"/>
          <p:nvPr/>
        </p:nvSpPr>
        <p:spPr>
          <a:xfrm>
            <a:off x="1788706" y="5051455"/>
            <a:ext cx="15502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learning disorder</a:t>
            </a:r>
          </a:p>
        </p:txBody>
      </p:sp>
      <p:sp>
        <p:nvSpPr>
          <p:cNvPr id="7" name="Textfeld 6"/>
          <p:cNvSpPr txBox="1"/>
          <p:nvPr/>
        </p:nvSpPr>
        <p:spPr>
          <a:xfrm>
            <a:off x="1025611" y="4114612"/>
            <a:ext cx="13756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specialist </a:t>
            </a:r>
          </a:p>
        </p:txBody>
      </p:sp>
      <p:sp>
        <p:nvSpPr>
          <p:cNvPr id="9" name="Textfeld 8"/>
          <p:cNvSpPr txBox="1"/>
          <p:nvPr/>
        </p:nvSpPr>
        <p:spPr>
          <a:xfrm>
            <a:off x="4009910" y="3353399"/>
            <a:ext cx="17582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born dancer</a:t>
            </a:r>
            <a:endPar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18" name="Textfeld 17"/>
          <p:cNvSpPr txBox="1"/>
          <p:nvPr/>
        </p:nvSpPr>
        <p:spPr>
          <a:xfrm>
            <a:off x="6538984" y="2060737"/>
            <a:ext cx="103025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dance school</a:t>
            </a:r>
          </a:p>
        </p:txBody>
      </p:sp>
      <p:sp>
        <p:nvSpPr>
          <p:cNvPr id="28" name="Rechteck 27"/>
          <p:cNvSpPr/>
          <p:nvPr/>
        </p:nvSpPr>
        <p:spPr>
          <a:xfrm>
            <a:off x="688370" y="1795782"/>
            <a:ext cx="262251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28"/>
          <p:cNvSpPr/>
          <p:nvPr/>
        </p:nvSpPr>
        <p:spPr>
          <a:xfrm>
            <a:off x="3347420" y="1795781"/>
            <a:ext cx="471972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hteck 29"/>
          <p:cNvSpPr/>
          <p:nvPr/>
        </p:nvSpPr>
        <p:spPr>
          <a:xfrm>
            <a:off x="8101581" y="1795782"/>
            <a:ext cx="1960990"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feld 30"/>
          <p:cNvSpPr txBox="1"/>
          <p:nvPr/>
        </p:nvSpPr>
        <p:spPr>
          <a:xfrm>
            <a:off x="8152720" y="5051454"/>
            <a:ext cx="123076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pleasure for millions</a:t>
            </a:r>
            <a:endPar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32" name="Textfeld 31"/>
          <p:cNvSpPr txBox="1"/>
          <p:nvPr/>
        </p:nvSpPr>
        <p:spPr>
          <a:xfrm>
            <a:off x="8589091" y="2720199"/>
            <a:ext cx="131028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wonderful career</a:t>
            </a:r>
          </a:p>
        </p:txBody>
      </p:sp>
      <p:sp>
        <p:nvSpPr>
          <p:cNvPr id="13" name="Freihandform 12"/>
          <p:cNvSpPr/>
          <p:nvPr/>
        </p:nvSpPr>
        <p:spPr>
          <a:xfrm>
            <a:off x="685800" y="1981200"/>
            <a:ext cx="8906933" cy="3936716"/>
          </a:xfrm>
          <a:custGeom>
            <a:avLst/>
            <a:gdLst>
              <a:gd name="connsiteX0" fmla="*/ 0 w 10354733"/>
              <a:gd name="connsiteY0" fmla="*/ 3293533 h 3293533"/>
              <a:gd name="connsiteX1" fmla="*/ 7120467 w 10354733"/>
              <a:gd name="connsiteY1" fmla="*/ 0 h 3293533"/>
              <a:gd name="connsiteX2" fmla="*/ 10354733 w 10354733"/>
              <a:gd name="connsiteY2" fmla="*/ 3293533 h 3293533"/>
            </a:gdLst>
            <a:ahLst/>
            <a:cxnLst>
              <a:cxn ang="0">
                <a:pos x="connsiteX0" y="connsiteY0"/>
              </a:cxn>
              <a:cxn ang="0">
                <a:pos x="connsiteX1" y="connsiteY1"/>
              </a:cxn>
              <a:cxn ang="0">
                <a:pos x="connsiteX2" y="connsiteY2"/>
              </a:cxn>
            </a:cxnLst>
            <a:rect l="l" t="t" r="r" b="b"/>
            <a:pathLst>
              <a:path w="10354733" h="3293533">
                <a:moveTo>
                  <a:pt x="0" y="3293533"/>
                </a:moveTo>
                <a:cubicBezTo>
                  <a:pt x="2697339" y="1646766"/>
                  <a:pt x="5394678" y="0"/>
                  <a:pt x="7120467" y="0"/>
                </a:cubicBezTo>
                <a:cubicBezTo>
                  <a:pt x="8846256" y="0"/>
                  <a:pt x="9600494" y="1646766"/>
                  <a:pt x="10354733" y="32935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feld 15"/>
          <p:cNvSpPr txBox="1"/>
          <p:nvPr/>
        </p:nvSpPr>
        <p:spPr>
          <a:xfrm>
            <a:off x="793272" y="1831722"/>
            <a:ext cx="113015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one</a:t>
            </a:r>
          </a:p>
        </p:txBody>
      </p:sp>
      <p:sp>
        <p:nvSpPr>
          <p:cNvPr id="17" name="Textfeld 16"/>
          <p:cNvSpPr txBox="1"/>
          <p:nvPr/>
        </p:nvSpPr>
        <p:spPr>
          <a:xfrm>
            <a:off x="3410856" y="1829904"/>
            <a:ext cx="130498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two</a:t>
            </a:r>
          </a:p>
        </p:txBody>
      </p:sp>
      <p:sp>
        <p:nvSpPr>
          <p:cNvPr id="19" name="Textfeld 18"/>
          <p:cNvSpPr txBox="1"/>
          <p:nvPr/>
        </p:nvSpPr>
        <p:spPr>
          <a:xfrm>
            <a:off x="8152720" y="1829903"/>
            <a:ext cx="16014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three</a:t>
            </a:r>
          </a:p>
        </p:txBody>
      </p:sp>
    </p:spTree>
    <p:extLst>
      <p:ext uri="{BB962C8B-B14F-4D97-AF65-F5344CB8AC3E}">
        <p14:creationId xmlns:p14="http://schemas.microsoft.com/office/powerpoint/2010/main" val="644585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And the presentation itself can be a story.</a:t>
            </a:r>
          </a:p>
        </p:txBody>
      </p:sp>
      <p:sp>
        <p:nvSpPr>
          <p:cNvPr id="3" name="Inhaltsplatzhalter 2"/>
          <p:cNvSpPr>
            <a:spLocks noGrp="1"/>
          </p:cNvSpPr>
          <p:nvPr>
            <p:ph idx="1"/>
          </p:nvPr>
        </p:nvSpPr>
        <p:spPr/>
        <p:txBody>
          <a:bodyPr>
            <a:normAutofit/>
          </a:bodyPr>
          <a:lstStyle/>
          <a:p>
            <a:pPr marL="0" indent="0">
              <a:buNone/>
            </a:pPr>
            <a:endParaRPr lang="en-US" dirty="0"/>
          </a:p>
          <a:p>
            <a:pPr marL="0" indent="0">
              <a:buNone/>
            </a:pPr>
            <a:r>
              <a:rPr lang="en-US" dirty="0"/>
              <a:t>	a narrative structure.</a:t>
            </a:r>
          </a:p>
          <a:p>
            <a:pPr marL="0" indent="0">
              <a:buNone/>
            </a:pPr>
            <a:r>
              <a:rPr lang="en-US" dirty="0"/>
              <a:t>		unity and coherence.</a:t>
            </a:r>
          </a:p>
          <a:p>
            <a:pPr marL="0" indent="0">
              <a:buNone/>
            </a:pPr>
            <a:r>
              <a:rPr lang="en-US" dirty="0"/>
              <a:t>		purpose and drive.</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1054982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Varieties of Hermeneutical Injustice: A Blueprint.</a:t>
            </a:r>
          </a:p>
        </p:txBody>
      </p:sp>
      <p:sp>
        <p:nvSpPr>
          <p:cNvPr id="3" name="Inhaltsplatzhalter 2"/>
          <p:cNvSpPr>
            <a:spLocks noGrp="1"/>
          </p:cNvSpPr>
          <p:nvPr>
            <p:ph idx="1"/>
          </p:nvPr>
        </p:nvSpPr>
        <p:spPr/>
        <p:txBody>
          <a:bodyPr>
            <a:normAutofit/>
          </a:bodyPr>
          <a:lstStyle/>
          <a:p>
            <a:pPr marL="0" indent="0">
              <a:buNone/>
            </a:pPr>
            <a:r>
              <a:rPr lang="en-US" dirty="0"/>
              <a:t>	</a:t>
            </a:r>
          </a:p>
          <a:p>
            <a:pPr marL="1697400" lvl="4" indent="0">
              <a:spcBef>
                <a:spcPts val="600"/>
              </a:spcBef>
              <a:buNone/>
            </a:pPr>
            <a:r>
              <a:rPr lang="en-US" dirty="0"/>
              <a:t>1. Introduction.</a:t>
            </a:r>
          </a:p>
          <a:p>
            <a:pPr marL="1697400" lvl="4" indent="0">
              <a:spcBef>
                <a:spcPts val="600"/>
              </a:spcBef>
              <a:buNone/>
            </a:pPr>
            <a:r>
              <a:rPr lang="en-US" dirty="0"/>
              <a:t>2. A Concept of Hermeneutical Injustice.</a:t>
            </a:r>
          </a:p>
          <a:p>
            <a:pPr marL="1697400" lvl="4" indent="0">
              <a:spcBef>
                <a:spcPts val="600"/>
              </a:spcBef>
              <a:buNone/>
            </a:pPr>
            <a:r>
              <a:rPr lang="en-US" dirty="0"/>
              <a:t>3. A Blueprint for Discovering New Varieties.</a:t>
            </a:r>
          </a:p>
          <a:p>
            <a:pPr marL="1697400" lvl="4" indent="0">
              <a:spcBef>
                <a:spcPts val="600"/>
              </a:spcBef>
              <a:buNone/>
            </a:pPr>
            <a:r>
              <a:rPr lang="en-US" dirty="0"/>
              <a:t>4. A Further Variety.</a:t>
            </a:r>
          </a:p>
          <a:p>
            <a:pPr marL="1697400" lvl="4" indent="0">
              <a:spcBef>
                <a:spcPts val="600"/>
              </a:spcBef>
              <a:buNone/>
            </a:pPr>
            <a:r>
              <a:rPr lang="en-US" dirty="0"/>
              <a:t>5. Hermeneutical Justice Broadly Conceived.</a:t>
            </a:r>
          </a:p>
        </p:txBody>
      </p:sp>
    </p:spTree>
    <p:extLst>
      <p:ext uri="{BB962C8B-B14F-4D97-AF65-F5344CB8AC3E}">
        <p14:creationId xmlns:p14="http://schemas.microsoft.com/office/powerpoint/2010/main" val="238532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Hermeneutical injustice: in three acts.</a:t>
            </a:r>
          </a:p>
        </p:txBody>
      </p:sp>
      <p:sp>
        <p:nvSpPr>
          <p:cNvPr id="6" name="Textfeld 5"/>
          <p:cNvSpPr txBox="1"/>
          <p:nvPr/>
        </p:nvSpPr>
        <p:spPr>
          <a:xfrm>
            <a:off x="1547655" y="5160942"/>
            <a:ext cx="15502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t</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wo stories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and a concept</a:t>
            </a:r>
          </a:p>
        </p:txBody>
      </p:sp>
      <p:sp>
        <p:nvSpPr>
          <p:cNvPr id="7" name="Textfeld 6"/>
          <p:cNvSpPr txBox="1"/>
          <p:nvPr/>
        </p:nvSpPr>
        <p:spPr>
          <a:xfrm>
            <a:off x="1103909" y="3948726"/>
            <a:ext cx="192885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hermeneutical wrongs</a:t>
            </a:r>
          </a:p>
        </p:txBody>
      </p:sp>
      <p:sp>
        <p:nvSpPr>
          <p:cNvPr id="9" name="Textfeld 8"/>
          <p:cNvSpPr txBox="1"/>
          <p:nvPr/>
        </p:nvSpPr>
        <p:spPr>
          <a:xfrm>
            <a:off x="3692029" y="3487515"/>
            <a:ext cx="167618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a</a:t>
            </a:r>
            <a:r>
              <a:rPr kumimoji="0" lang="en-US" sz="1800" b="1" i="0" u="none" strike="noStrike" kern="1200" cap="none" spc="0" normalizeH="0" baseline="0" noProof="0" dirty="0">
                <a:ln>
                  <a:noFill/>
                </a:ln>
                <a:solidFill>
                  <a:prstClr val="black"/>
                </a:solidFill>
                <a:effectLst/>
                <a:uLnTx/>
                <a:uFillTx/>
                <a:latin typeface="Calibri Light" panose="020F0302020204030204"/>
              </a:rPr>
              <a:t> </a:t>
            </a:r>
            <a:r>
              <a:rPr lang="en-US" b="1" dirty="0">
                <a:solidFill>
                  <a:prstClr val="black"/>
                </a:solidFill>
                <a:latin typeface="Calibri Light" panose="020F0302020204030204"/>
              </a:rPr>
              <a:t>blueprint and the search</a:t>
            </a:r>
            <a:r>
              <a:rPr kumimoji="0" lang="en-US" sz="1800" b="1" i="0" u="none" strike="noStrike" kern="1200" cap="none" spc="0" normalizeH="0" baseline="0" noProof="0" dirty="0">
                <a:ln>
                  <a:noFill/>
                </a:ln>
                <a:solidFill>
                  <a:prstClr val="black"/>
                </a:solidFill>
                <a:effectLst/>
                <a:uLnTx/>
                <a:uFillTx/>
                <a:latin typeface="Calibri Light" panose="020F0302020204030204"/>
              </a:rPr>
              <a:t> </a:t>
            </a:r>
          </a:p>
        </p:txBody>
      </p:sp>
      <p:sp>
        <p:nvSpPr>
          <p:cNvPr id="10" name="Textfeld 9"/>
          <p:cNvSpPr txBox="1"/>
          <p:nvPr/>
        </p:nvSpPr>
        <p:spPr>
          <a:xfrm>
            <a:off x="8217875" y="5988743"/>
            <a:ext cx="25802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falling action &amp; resolution</a:t>
            </a:r>
          </a:p>
        </p:txBody>
      </p:sp>
      <p:sp>
        <p:nvSpPr>
          <p:cNvPr id="26" name="Textfeld 25"/>
          <p:cNvSpPr txBox="1"/>
          <p:nvPr/>
        </p:nvSpPr>
        <p:spPr>
          <a:xfrm>
            <a:off x="688369" y="5988743"/>
            <a:ext cx="259883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setting &amp; inciting incident</a:t>
            </a:r>
          </a:p>
        </p:txBody>
      </p:sp>
      <p:sp>
        <p:nvSpPr>
          <p:cNvPr id="27" name="Textfeld 26"/>
          <p:cNvSpPr txBox="1"/>
          <p:nvPr/>
        </p:nvSpPr>
        <p:spPr>
          <a:xfrm>
            <a:off x="3410856" y="5988743"/>
            <a:ext cx="319314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rising action &amp; climax</a:t>
            </a:r>
          </a:p>
        </p:txBody>
      </p:sp>
      <p:sp>
        <p:nvSpPr>
          <p:cNvPr id="28" name="Rechteck 27"/>
          <p:cNvSpPr/>
          <p:nvPr/>
        </p:nvSpPr>
        <p:spPr>
          <a:xfrm>
            <a:off x="688370" y="1795782"/>
            <a:ext cx="262251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28"/>
          <p:cNvSpPr/>
          <p:nvPr/>
        </p:nvSpPr>
        <p:spPr>
          <a:xfrm>
            <a:off x="3347420" y="1795781"/>
            <a:ext cx="471972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hteck 29"/>
          <p:cNvSpPr/>
          <p:nvPr/>
        </p:nvSpPr>
        <p:spPr>
          <a:xfrm>
            <a:off x="8101581" y="1795782"/>
            <a:ext cx="1960990"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feld 30"/>
          <p:cNvSpPr txBox="1"/>
          <p:nvPr/>
        </p:nvSpPr>
        <p:spPr>
          <a:xfrm>
            <a:off x="8300687" y="5122332"/>
            <a:ext cx="117467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new</a:t>
            </a:r>
            <a:r>
              <a:rPr kumimoji="0" lang="en-US" sz="1800" b="1" i="0" u="none" strike="noStrike" kern="1200" cap="none" spc="0" normalizeH="0" noProof="0" dirty="0">
                <a:ln>
                  <a:noFill/>
                </a:ln>
                <a:solidFill>
                  <a:prstClr val="black"/>
                </a:solidFill>
                <a:effectLst/>
                <a:uLnTx/>
                <a:uFillTx/>
                <a:latin typeface="Calibri Light" panose="020F0302020204030204"/>
                <a:ea typeface="+mn-ea"/>
                <a:cs typeface="+mn-cs"/>
              </a:rPr>
              <a:t> definition</a:t>
            </a:r>
            <a:endPar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13" name="Freihandform 12"/>
          <p:cNvSpPr/>
          <p:nvPr/>
        </p:nvSpPr>
        <p:spPr>
          <a:xfrm>
            <a:off x="685800" y="1981200"/>
            <a:ext cx="8906933" cy="3936716"/>
          </a:xfrm>
          <a:custGeom>
            <a:avLst/>
            <a:gdLst>
              <a:gd name="connsiteX0" fmla="*/ 0 w 10354733"/>
              <a:gd name="connsiteY0" fmla="*/ 3293533 h 3293533"/>
              <a:gd name="connsiteX1" fmla="*/ 7120467 w 10354733"/>
              <a:gd name="connsiteY1" fmla="*/ 0 h 3293533"/>
              <a:gd name="connsiteX2" fmla="*/ 10354733 w 10354733"/>
              <a:gd name="connsiteY2" fmla="*/ 3293533 h 3293533"/>
            </a:gdLst>
            <a:ahLst/>
            <a:cxnLst>
              <a:cxn ang="0">
                <a:pos x="connsiteX0" y="connsiteY0"/>
              </a:cxn>
              <a:cxn ang="0">
                <a:pos x="connsiteX1" y="connsiteY1"/>
              </a:cxn>
              <a:cxn ang="0">
                <a:pos x="connsiteX2" y="connsiteY2"/>
              </a:cxn>
            </a:cxnLst>
            <a:rect l="l" t="t" r="r" b="b"/>
            <a:pathLst>
              <a:path w="10354733" h="3293533">
                <a:moveTo>
                  <a:pt x="0" y="3293533"/>
                </a:moveTo>
                <a:cubicBezTo>
                  <a:pt x="2697339" y="1646766"/>
                  <a:pt x="5394678" y="0"/>
                  <a:pt x="7120467" y="0"/>
                </a:cubicBezTo>
                <a:cubicBezTo>
                  <a:pt x="8846256" y="0"/>
                  <a:pt x="9600494" y="1646766"/>
                  <a:pt x="10354733" y="32935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extfeld 16"/>
          <p:cNvSpPr txBox="1"/>
          <p:nvPr/>
        </p:nvSpPr>
        <p:spPr>
          <a:xfrm>
            <a:off x="8598038" y="2949925"/>
            <a:ext cx="140092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a</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framework</a:t>
            </a:r>
          </a:p>
        </p:txBody>
      </p:sp>
      <p:sp>
        <p:nvSpPr>
          <p:cNvPr id="19" name="Textfeld 18"/>
          <p:cNvSpPr txBox="1"/>
          <p:nvPr/>
        </p:nvSpPr>
        <p:spPr>
          <a:xfrm>
            <a:off x="5903538" y="2284826"/>
            <a:ext cx="152467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a</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new variety</a:t>
            </a:r>
          </a:p>
        </p:txBody>
      </p:sp>
      <p:sp>
        <p:nvSpPr>
          <p:cNvPr id="3" name="Textfeld 2"/>
          <p:cNvSpPr txBox="1"/>
          <p:nvPr/>
        </p:nvSpPr>
        <p:spPr>
          <a:xfrm>
            <a:off x="793272" y="1831722"/>
            <a:ext cx="1130157" cy="461665"/>
          </a:xfrm>
          <a:prstGeom prst="rect">
            <a:avLst/>
          </a:prstGeom>
          <a:noFill/>
        </p:spPr>
        <p:txBody>
          <a:bodyPr wrap="square" rtlCol="0">
            <a:spAutoFit/>
          </a:bodyPr>
          <a:lstStyle/>
          <a:p>
            <a:r>
              <a:rPr lang="en-US" sz="2400" b="1" cap="small" dirty="0">
                <a:solidFill>
                  <a:schemeClr val="bg1">
                    <a:lumMod val="50000"/>
                  </a:schemeClr>
                </a:solidFill>
              </a:rPr>
              <a:t>Act one</a:t>
            </a:r>
          </a:p>
        </p:txBody>
      </p:sp>
      <p:sp>
        <p:nvSpPr>
          <p:cNvPr id="20" name="Textfeld 19"/>
          <p:cNvSpPr txBox="1"/>
          <p:nvPr/>
        </p:nvSpPr>
        <p:spPr>
          <a:xfrm>
            <a:off x="3410856" y="1835114"/>
            <a:ext cx="1356353" cy="461665"/>
          </a:xfrm>
          <a:prstGeom prst="rect">
            <a:avLst/>
          </a:prstGeom>
          <a:noFill/>
        </p:spPr>
        <p:txBody>
          <a:bodyPr wrap="square" rtlCol="0">
            <a:spAutoFit/>
          </a:bodyPr>
          <a:lstStyle/>
          <a:p>
            <a:r>
              <a:rPr lang="en-US" sz="2400" b="1" cap="small" dirty="0">
                <a:solidFill>
                  <a:schemeClr val="bg1">
                    <a:lumMod val="50000"/>
                  </a:schemeClr>
                </a:solidFill>
              </a:rPr>
              <a:t>Act two</a:t>
            </a:r>
          </a:p>
        </p:txBody>
      </p:sp>
      <p:sp>
        <p:nvSpPr>
          <p:cNvPr id="21" name="Textfeld 20"/>
          <p:cNvSpPr txBox="1"/>
          <p:nvPr/>
        </p:nvSpPr>
        <p:spPr>
          <a:xfrm>
            <a:off x="8130580" y="1829779"/>
            <a:ext cx="1363618" cy="461665"/>
          </a:xfrm>
          <a:prstGeom prst="rect">
            <a:avLst/>
          </a:prstGeom>
          <a:noFill/>
        </p:spPr>
        <p:txBody>
          <a:bodyPr wrap="square" rtlCol="0">
            <a:spAutoFit/>
          </a:bodyPr>
          <a:lstStyle/>
          <a:p>
            <a:r>
              <a:rPr lang="en-US" sz="2400" b="1" cap="small" dirty="0">
                <a:solidFill>
                  <a:schemeClr val="bg1">
                    <a:lumMod val="50000"/>
                  </a:schemeClr>
                </a:solidFill>
              </a:rPr>
              <a:t>Act three</a:t>
            </a:r>
          </a:p>
        </p:txBody>
      </p:sp>
      <p:sp>
        <p:nvSpPr>
          <p:cNvPr id="22" name="Textfeld 21"/>
          <p:cNvSpPr txBox="1"/>
          <p:nvPr/>
        </p:nvSpPr>
        <p:spPr>
          <a:xfrm>
            <a:off x="4767209" y="2898104"/>
            <a:ext cx="157793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three varieties</a:t>
            </a:r>
            <a:endPar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23" name="Textfeld 22">
            <a:extLst>
              <a:ext uri="{FF2B5EF4-FFF2-40B4-BE49-F238E27FC236}">
                <a16:creationId xmlns:a16="http://schemas.microsoft.com/office/drawing/2014/main" id="{112F874E-6D28-445A-BC42-1E9E79ED0DCA}"/>
              </a:ext>
            </a:extLst>
          </p:cNvPr>
          <p:cNvSpPr txBox="1"/>
          <p:nvPr/>
        </p:nvSpPr>
        <p:spPr>
          <a:xfrm>
            <a:off x="1547655" y="5160942"/>
            <a:ext cx="155024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t</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wo stories</a:t>
            </a:r>
          </a:p>
        </p:txBody>
      </p:sp>
    </p:spTree>
    <p:extLst>
      <p:ext uri="{BB962C8B-B14F-4D97-AF65-F5344CB8AC3E}">
        <p14:creationId xmlns:p14="http://schemas.microsoft.com/office/powerpoint/2010/main" val="4268023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31" grpId="0"/>
      <p:bldP spid="17" grpId="0"/>
      <p:bldP spid="19"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Your narrative arc.</a:t>
            </a:r>
          </a:p>
        </p:txBody>
      </p:sp>
      <p:sp>
        <p:nvSpPr>
          <p:cNvPr id="6" name="Textfeld 5"/>
          <p:cNvSpPr txBox="1"/>
          <p:nvPr/>
        </p:nvSpPr>
        <p:spPr>
          <a:xfrm>
            <a:off x="1547655" y="5160942"/>
            <a:ext cx="15502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a</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waken our interest</a:t>
            </a:r>
          </a:p>
        </p:txBody>
      </p:sp>
      <p:sp>
        <p:nvSpPr>
          <p:cNvPr id="7" name="Textfeld 6"/>
          <p:cNvSpPr txBox="1"/>
          <p:nvPr/>
        </p:nvSpPr>
        <p:spPr>
          <a:xfrm>
            <a:off x="1148306" y="3949558"/>
            <a:ext cx="15502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problem that matters</a:t>
            </a:r>
          </a:p>
        </p:txBody>
      </p:sp>
      <p:sp>
        <p:nvSpPr>
          <p:cNvPr id="10" name="Textfeld 9"/>
          <p:cNvSpPr txBox="1"/>
          <p:nvPr/>
        </p:nvSpPr>
        <p:spPr>
          <a:xfrm>
            <a:off x="8217875" y="5988743"/>
            <a:ext cx="25802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falling action &amp; resolution</a:t>
            </a:r>
          </a:p>
        </p:txBody>
      </p:sp>
      <p:sp>
        <p:nvSpPr>
          <p:cNvPr id="26" name="Textfeld 25"/>
          <p:cNvSpPr txBox="1"/>
          <p:nvPr/>
        </p:nvSpPr>
        <p:spPr>
          <a:xfrm>
            <a:off x="688369" y="5988743"/>
            <a:ext cx="259883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setting &amp; inciting incident</a:t>
            </a:r>
          </a:p>
        </p:txBody>
      </p:sp>
      <p:sp>
        <p:nvSpPr>
          <p:cNvPr id="27" name="Textfeld 26"/>
          <p:cNvSpPr txBox="1"/>
          <p:nvPr/>
        </p:nvSpPr>
        <p:spPr>
          <a:xfrm>
            <a:off x="3410856" y="5988743"/>
            <a:ext cx="319314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rising action &amp; climax</a:t>
            </a:r>
          </a:p>
        </p:txBody>
      </p:sp>
      <p:sp>
        <p:nvSpPr>
          <p:cNvPr id="28" name="Rechteck 27"/>
          <p:cNvSpPr/>
          <p:nvPr/>
        </p:nvSpPr>
        <p:spPr>
          <a:xfrm>
            <a:off x="688370" y="1795782"/>
            <a:ext cx="262251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28"/>
          <p:cNvSpPr/>
          <p:nvPr/>
        </p:nvSpPr>
        <p:spPr>
          <a:xfrm>
            <a:off x="3347420" y="1795781"/>
            <a:ext cx="471972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hteck 29"/>
          <p:cNvSpPr/>
          <p:nvPr/>
        </p:nvSpPr>
        <p:spPr>
          <a:xfrm>
            <a:off x="8101581" y="1795782"/>
            <a:ext cx="1960990"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feld 30"/>
          <p:cNvSpPr txBox="1"/>
          <p:nvPr/>
        </p:nvSpPr>
        <p:spPr>
          <a:xfrm>
            <a:off x="8164302" y="5160941"/>
            <a:ext cx="140092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err="1">
                <a:solidFill>
                  <a:prstClr val="black"/>
                </a:solidFill>
                <a:latin typeface="Calibri Light" panose="020F0302020204030204"/>
              </a:rPr>
              <a:t>te</a:t>
            </a:r>
            <a:r>
              <a:rPr kumimoji="0" lang="en-US" sz="1800" b="1" i="0" u="none" strike="noStrike" kern="1200" cap="none" spc="0" normalizeH="0" baseline="0" noProof="0" dirty="0" err="1">
                <a:ln>
                  <a:noFill/>
                </a:ln>
                <a:solidFill>
                  <a:prstClr val="black"/>
                </a:solidFill>
                <a:effectLst/>
                <a:uLnTx/>
                <a:uFillTx/>
                <a:latin typeface="Calibri Light" panose="020F0302020204030204"/>
                <a:ea typeface="+mn-ea"/>
                <a:cs typeface="+mn-cs"/>
              </a:rPr>
              <a:t>ll</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us what you</a:t>
            </a:r>
            <a:r>
              <a:rPr lang="en-US" b="1" dirty="0">
                <a:solidFill>
                  <a:prstClr val="black"/>
                </a:solidFill>
                <a:latin typeface="Calibri Light" panose="020F0302020204030204"/>
              </a:rPr>
              <a:t> learned</a:t>
            </a:r>
            <a:endPar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13" name="Freihandform 12"/>
          <p:cNvSpPr/>
          <p:nvPr/>
        </p:nvSpPr>
        <p:spPr>
          <a:xfrm>
            <a:off x="685800" y="1981200"/>
            <a:ext cx="8906933" cy="3936716"/>
          </a:xfrm>
          <a:custGeom>
            <a:avLst/>
            <a:gdLst>
              <a:gd name="connsiteX0" fmla="*/ 0 w 10354733"/>
              <a:gd name="connsiteY0" fmla="*/ 3293533 h 3293533"/>
              <a:gd name="connsiteX1" fmla="*/ 7120467 w 10354733"/>
              <a:gd name="connsiteY1" fmla="*/ 0 h 3293533"/>
              <a:gd name="connsiteX2" fmla="*/ 10354733 w 10354733"/>
              <a:gd name="connsiteY2" fmla="*/ 3293533 h 3293533"/>
            </a:gdLst>
            <a:ahLst/>
            <a:cxnLst>
              <a:cxn ang="0">
                <a:pos x="connsiteX0" y="connsiteY0"/>
              </a:cxn>
              <a:cxn ang="0">
                <a:pos x="connsiteX1" y="connsiteY1"/>
              </a:cxn>
              <a:cxn ang="0">
                <a:pos x="connsiteX2" y="connsiteY2"/>
              </a:cxn>
            </a:cxnLst>
            <a:rect l="l" t="t" r="r" b="b"/>
            <a:pathLst>
              <a:path w="10354733" h="3293533">
                <a:moveTo>
                  <a:pt x="0" y="3293533"/>
                </a:moveTo>
                <a:cubicBezTo>
                  <a:pt x="2697339" y="1646766"/>
                  <a:pt x="5394678" y="0"/>
                  <a:pt x="7120467" y="0"/>
                </a:cubicBezTo>
                <a:cubicBezTo>
                  <a:pt x="8846256" y="0"/>
                  <a:pt x="9600494" y="1646766"/>
                  <a:pt x="10354733" y="32935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extfeld 16"/>
          <p:cNvSpPr txBox="1"/>
          <p:nvPr/>
        </p:nvSpPr>
        <p:spPr>
          <a:xfrm>
            <a:off x="8598038" y="2949925"/>
            <a:ext cx="140092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e</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valuate your solution</a:t>
            </a:r>
          </a:p>
        </p:txBody>
      </p:sp>
      <p:sp>
        <p:nvSpPr>
          <p:cNvPr id="19" name="Textfeld 18"/>
          <p:cNvSpPr txBox="1"/>
          <p:nvPr/>
        </p:nvSpPr>
        <p:spPr>
          <a:xfrm>
            <a:off x="6538449" y="2175969"/>
            <a:ext cx="99475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y</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our solution </a:t>
            </a:r>
          </a:p>
        </p:txBody>
      </p:sp>
      <p:sp>
        <p:nvSpPr>
          <p:cNvPr id="3" name="Textfeld 2"/>
          <p:cNvSpPr txBox="1"/>
          <p:nvPr/>
        </p:nvSpPr>
        <p:spPr>
          <a:xfrm>
            <a:off x="793272" y="1831722"/>
            <a:ext cx="113015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one</a:t>
            </a:r>
          </a:p>
        </p:txBody>
      </p:sp>
      <p:sp>
        <p:nvSpPr>
          <p:cNvPr id="20" name="Textfeld 19"/>
          <p:cNvSpPr txBox="1"/>
          <p:nvPr/>
        </p:nvSpPr>
        <p:spPr>
          <a:xfrm>
            <a:off x="3410856" y="1835114"/>
            <a:ext cx="135635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two</a:t>
            </a:r>
          </a:p>
        </p:txBody>
      </p:sp>
      <p:sp>
        <p:nvSpPr>
          <p:cNvPr id="21" name="Textfeld 20"/>
          <p:cNvSpPr txBox="1"/>
          <p:nvPr/>
        </p:nvSpPr>
        <p:spPr>
          <a:xfrm>
            <a:off x="8130580" y="1829779"/>
            <a:ext cx="136361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three</a:t>
            </a:r>
          </a:p>
        </p:txBody>
      </p:sp>
      <p:sp>
        <p:nvSpPr>
          <p:cNvPr id="22" name="Textfeld 21"/>
          <p:cNvSpPr txBox="1"/>
          <p:nvPr/>
        </p:nvSpPr>
        <p:spPr>
          <a:xfrm>
            <a:off x="4767209" y="2782669"/>
            <a:ext cx="157793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h</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ow you solve the problem</a:t>
            </a:r>
          </a:p>
        </p:txBody>
      </p:sp>
      <p:sp>
        <p:nvSpPr>
          <p:cNvPr id="23" name="Textfeld 22">
            <a:extLst>
              <a:ext uri="{FF2B5EF4-FFF2-40B4-BE49-F238E27FC236}">
                <a16:creationId xmlns:a16="http://schemas.microsoft.com/office/drawing/2014/main" id="{F415C684-29D3-4F8F-B0E7-8E768245F169}"/>
              </a:ext>
            </a:extLst>
          </p:cNvPr>
          <p:cNvSpPr txBox="1"/>
          <p:nvPr/>
        </p:nvSpPr>
        <p:spPr>
          <a:xfrm>
            <a:off x="3656866" y="3564561"/>
            <a:ext cx="157793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a big idea</a:t>
            </a:r>
            <a:endPar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Tree>
    <p:extLst>
      <p:ext uri="{BB962C8B-B14F-4D97-AF65-F5344CB8AC3E}">
        <p14:creationId xmlns:p14="http://schemas.microsoft.com/office/powerpoint/2010/main" val="159815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31" grpId="0"/>
      <p:bldP spid="17" grpId="0"/>
      <p:bldP spid="19"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solidFill>
                  <a:prstClr val="black"/>
                </a:solidFill>
              </a:rPr>
              <a:t>Momentum.</a:t>
            </a:r>
            <a:endParaRPr lang="en-US" dirty="0"/>
          </a:p>
        </p:txBody>
      </p:sp>
      <p:sp>
        <p:nvSpPr>
          <p:cNvPr id="3" name="Inhaltsplatzhalter 2"/>
          <p:cNvSpPr>
            <a:spLocks noGrp="1"/>
          </p:cNvSpPr>
          <p:nvPr>
            <p:ph idx="1"/>
          </p:nvPr>
        </p:nvSpPr>
        <p:spPr>
          <a:xfrm>
            <a:off x="838200" y="1825625"/>
            <a:ext cx="6477000" cy="4351338"/>
          </a:xfrm>
        </p:spPr>
        <p:txBody>
          <a:bodyPr/>
          <a:lstStyle/>
          <a:p>
            <a:pPr marL="0" lvl="0" indent="0">
              <a:buClr>
                <a:prstClr val="black">
                  <a:lumMod val="65000"/>
                  <a:lumOff val="35000"/>
                </a:prstClr>
              </a:buClr>
              <a:buNone/>
            </a:pPr>
            <a:endParaRPr lang="en-US" dirty="0">
              <a:solidFill>
                <a:prstClr val="black"/>
              </a:solidFill>
            </a:endParaRPr>
          </a:p>
          <a:p>
            <a:pPr marL="0" lvl="0" indent="0">
              <a:buClr>
                <a:prstClr val="black">
                  <a:lumMod val="65000"/>
                  <a:lumOff val="35000"/>
                </a:prstClr>
              </a:buClr>
              <a:buNone/>
            </a:pPr>
            <a:r>
              <a:rPr lang="en-US" dirty="0">
                <a:solidFill>
                  <a:prstClr val="black"/>
                </a:solidFill>
              </a:rPr>
              <a:t>	</a:t>
            </a:r>
            <a:r>
              <a:rPr lang="en-US" i="1" dirty="0">
                <a:solidFill>
                  <a:prstClr val="black"/>
                </a:solidFill>
              </a:rPr>
              <a:t>Momentum was the onward drive of 	narrative, the raising of questions to 	which the audience desired to know 	the answers</a:t>
            </a:r>
            <a:r>
              <a:rPr lang="en-US" dirty="0">
                <a:solidFill>
                  <a:prstClr val="black"/>
                </a:solidFill>
              </a:rPr>
              <a:t>.			</a:t>
            </a:r>
          </a:p>
          <a:p>
            <a:pPr marL="0" lvl="0" indent="0" algn="r">
              <a:buClr>
                <a:prstClr val="black">
                  <a:lumMod val="65000"/>
                  <a:lumOff val="35000"/>
                </a:prstClr>
              </a:buClr>
              <a:buNone/>
            </a:pPr>
            <a:endParaRPr lang="en-US" sz="2000" dirty="0">
              <a:solidFill>
                <a:prstClr val="black"/>
              </a:solidFill>
            </a:endParaRPr>
          </a:p>
          <a:p>
            <a:pPr marL="0" lvl="0" indent="0" algn="r">
              <a:buClr>
                <a:prstClr val="black">
                  <a:lumMod val="65000"/>
                  <a:lumOff val="35000"/>
                </a:prstClr>
              </a:buClr>
              <a:buNone/>
            </a:pPr>
            <a:endParaRPr lang="en-US" sz="2000" dirty="0">
              <a:solidFill>
                <a:prstClr val="black"/>
              </a:solidFill>
            </a:endParaRPr>
          </a:p>
          <a:p>
            <a:pPr marL="0" lvl="0" indent="0" algn="r">
              <a:buClr>
                <a:prstClr val="black">
                  <a:lumMod val="65000"/>
                  <a:lumOff val="35000"/>
                </a:prstClr>
              </a:buClr>
              <a:buNone/>
            </a:pPr>
            <a:endParaRPr lang="en-US" sz="2000" dirty="0">
              <a:solidFill>
                <a:prstClr val="black"/>
              </a:solidFill>
            </a:endParaRPr>
          </a:p>
          <a:p>
            <a:pPr marL="0" lvl="0" indent="0" algn="r">
              <a:buClr>
                <a:prstClr val="black">
                  <a:lumMod val="65000"/>
                  <a:lumOff val="35000"/>
                </a:prstClr>
              </a:buClr>
              <a:buNone/>
            </a:pPr>
            <a:r>
              <a:rPr lang="en-US" sz="2000" dirty="0">
                <a:solidFill>
                  <a:prstClr val="black"/>
                </a:solidFill>
              </a:rPr>
              <a:t>David Lodge in </a:t>
            </a:r>
            <a:r>
              <a:rPr lang="en-US" sz="2000" i="1" dirty="0">
                <a:solidFill>
                  <a:prstClr val="black"/>
                </a:solidFill>
              </a:rPr>
              <a:t>Author, Author, </a:t>
            </a:r>
          </a:p>
          <a:p>
            <a:pPr marL="0" lvl="0" indent="0" algn="r">
              <a:spcBef>
                <a:spcPts val="0"/>
              </a:spcBef>
              <a:buClr>
                <a:prstClr val="black">
                  <a:lumMod val="65000"/>
                  <a:lumOff val="35000"/>
                </a:prstClr>
              </a:buClr>
              <a:buNone/>
            </a:pPr>
            <a:r>
              <a:rPr lang="en-US" sz="2000" dirty="0">
                <a:solidFill>
                  <a:prstClr val="black"/>
                </a:solidFill>
              </a:rPr>
              <a:t>where Henry James compares writing to </a:t>
            </a:r>
          </a:p>
          <a:p>
            <a:pPr marL="0" lvl="0" indent="0" algn="r">
              <a:spcBef>
                <a:spcPts val="0"/>
              </a:spcBef>
              <a:buClr>
                <a:prstClr val="black">
                  <a:lumMod val="65000"/>
                  <a:lumOff val="35000"/>
                </a:prstClr>
              </a:buClr>
              <a:buNone/>
            </a:pPr>
            <a:r>
              <a:rPr lang="en-US" sz="2000" dirty="0">
                <a:solidFill>
                  <a:prstClr val="black"/>
                </a:solidFill>
              </a:rPr>
              <a:t>riding a bicycle 	</a:t>
            </a:r>
            <a:endParaRPr lang="en-US" dirty="0"/>
          </a:p>
        </p:txBody>
      </p:sp>
      <p:pic>
        <p:nvPicPr>
          <p:cNvPr id="4" name="Grafik 3">
            <a:extLst>
              <a:ext uri="{FF2B5EF4-FFF2-40B4-BE49-F238E27FC236}">
                <a16:creationId xmlns:a16="http://schemas.microsoft.com/office/drawing/2014/main" id="{A57488E8-8671-4A0B-A291-1A80794407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2793" y="1690688"/>
            <a:ext cx="2841008" cy="4486275"/>
          </a:xfrm>
          <a:prstGeom prst="rect">
            <a:avLst/>
          </a:prstGeom>
        </p:spPr>
      </p:pic>
    </p:spTree>
    <p:extLst>
      <p:ext uri="{BB962C8B-B14F-4D97-AF65-F5344CB8AC3E}">
        <p14:creationId xmlns:p14="http://schemas.microsoft.com/office/powerpoint/2010/main" val="928078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And balance.</a:t>
            </a:r>
          </a:p>
        </p:txBody>
      </p:sp>
      <p:sp>
        <p:nvSpPr>
          <p:cNvPr id="3" name="Inhaltsplatzhalter 2"/>
          <p:cNvSpPr>
            <a:spLocks noGrp="1"/>
          </p:cNvSpPr>
          <p:nvPr>
            <p:ph idx="1"/>
          </p:nvPr>
        </p:nvSpPr>
        <p:spPr>
          <a:xfrm>
            <a:off x="838201" y="1825625"/>
            <a:ext cx="6596742" cy="3908890"/>
          </a:xfrm>
        </p:spPr>
        <p:txBody>
          <a:bodyPr/>
          <a:lstStyle/>
          <a:p>
            <a:pPr marL="0" indent="0">
              <a:buNone/>
            </a:pPr>
            <a:endParaRPr lang="en-US" dirty="0"/>
          </a:p>
          <a:p>
            <a:pPr marL="0" indent="0">
              <a:buNone/>
            </a:pPr>
            <a:r>
              <a:rPr lang="en-US" dirty="0"/>
              <a:t>	The Goldilocks principle.</a:t>
            </a:r>
          </a:p>
          <a:p>
            <a:pPr marL="0" indent="0">
              <a:buNone/>
            </a:pPr>
            <a:r>
              <a:rPr lang="en-US" dirty="0"/>
              <a:t>		Not too much and not too little.</a:t>
            </a:r>
          </a:p>
          <a:p>
            <a:pPr marL="0" indent="0">
              <a:buNone/>
            </a:pPr>
            <a:r>
              <a:rPr lang="en-US" dirty="0"/>
              <a:t>		Just right.</a:t>
            </a:r>
          </a:p>
          <a:p>
            <a:pPr marL="0" indent="0">
              <a:buNone/>
            </a:pPr>
            <a:endParaRPr lang="en-US" dirty="0"/>
          </a:p>
          <a:p>
            <a:pPr marL="0" indent="0">
              <a:buNone/>
            </a:pPr>
            <a:r>
              <a:rPr lang="en-US" dirty="0"/>
              <a:t>	</a:t>
            </a:r>
          </a:p>
        </p:txBody>
      </p:sp>
      <p:pic>
        <p:nvPicPr>
          <p:cNvPr id="8" name="Grafik 7">
            <a:extLst>
              <a:ext uri="{FF2B5EF4-FFF2-40B4-BE49-F238E27FC236}">
                <a16:creationId xmlns:a16="http://schemas.microsoft.com/office/drawing/2014/main" id="{791EBFAC-947A-45AF-B178-B6A9A7ADB3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3914" y="1690688"/>
            <a:ext cx="3439885" cy="4586513"/>
          </a:xfrm>
          <a:prstGeom prst="rect">
            <a:avLst/>
          </a:prstGeom>
        </p:spPr>
      </p:pic>
    </p:spTree>
    <p:extLst>
      <p:ext uri="{BB962C8B-B14F-4D97-AF65-F5344CB8AC3E}">
        <p14:creationId xmlns:p14="http://schemas.microsoft.com/office/powerpoint/2010/main" val="3617836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EE35E4-9020-4B39-BC72-AD10BB1DD003}"/>
              </a:ext>
            </a:extLst>
          </p:cNvPr>
          <p:cNvSpPr>
            <a:spLocks noGrp="1"/>
          </p:cNvSpPr>
          <p:nvPr>
            <p:ph type="title"/>
          </p:nvPr>
        </p:nvSpPr>
        <p:spPr/>
        <p:txBody>
          <a:bodyPr/>
          <a:lstStyle/>
          <a:p>
            <a:r>
              <a:rPr lang="en-US" dirty="0"/>
              <a:t>The last word. </a:t>
            </a:r>
          </a:p>
        </p:txBody>
      </p:sp>
      <p:sp>
        <p:nvSpPr>
          <p:cNvPr id="3" name="Inhaltsplatzhalter 2">
            <a:extLst>
              <a:ext uri="{FF2B5EF4-FFF2-40B4-BE49-F238E27FC236}">
                <a16:creationId xmlns:a16="http://schemas.microsoft.com/office/drawing/2014/main" id="{FC59A7A1-FA86-45C0-A0C0-88826C76915E}"/>
              </a:ext>
            </a:extLst>
          </p:cNvPr>
          <p:cNvSpPr>
            <a:spLocks noGrp="1"/>
          </p:cNvSpPr>
          <p:nvPr>
            <p:ph sz="half" idx="1"/>
          </p:nvPr>
        </p:nvSpPr>
        <p:spPr>
          <a:xfrm>
            <a:off x="838200" y="1825625"/>
            <a:ext cx="10515600" cy="4351338"/>
          </a:xfrm>
        </p:spPr>
        <p:txBody>
          <a:bodyPr/>
          <a:lstStyle/>
          <a:p>
            <a:pPr marL="0" indent="0">
              <a:buNone/>
            </a:pPr>
            <a:endParaRPr lang="en-US" dirty="0"/>
          </a:p>
          <a:p>
            <a:pPr marL="0" indent="0">
              <a:buNone/>
            </a:pPr>
            <a:r>
              <a:rPr lang="en-US" dirty="0"/>
              <a:t>	</a:t>
            </a:r>
            <a:r>
              <a:rPr lang="en-GB" i="1" dirty="0"/>
              <a:t>Presentations rise or fall on the quality of the idea, </a:t>
            </a:r>
          </a:p>
          <a:p>
            <a:pPr marL="0" indent="0">
              <a:buNone/>
            </a:pPr>
            <a:r>
              <a:rPr lang="en-GB" i="1" dirty="0"/>
              <a:t>	the narrative, and the passion of the speaker.</a:t>
            </a:r>
          </a:p>
          <a:p>
            <a:pPr marL="0" indent="0">
              <a:buNone/>
            </a:pPr>
            <a:endParaRPr lang="en-GB" i="1" dirty="0"/>
          </a:p>
          <a:p>
            <a:pPr marL="0" indent="0">
              <a:buNone/>
            </a:pPr>
            <a:r>
              <a:rPr lang="en-GB" i="1" dirty="0"/>
              <a:t>								</a:t>
            </a:r>
            <a:r>
              <a:rPr lang="en-GB" sz="2000" dirty="0"/>
              <a:t>Chris Anderson</a:t>
            </a:r>
            <a:endParaRPr lang="en-US" sz="2000" dirty="0"/>
          </a:p>
        </p:txBody>
      </p:sp>
    </p:spTree>
    <p:extLst>
      <p:ext uri="{BB962C8B-B14F-4D97-AF65-F5344CB8AC3E}">
        <p14:creationId xmlns:p14="http://schemas.microsoft.com/office/powerpoint/2010/main" val="1214307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DC07DD-5D1A-4FBA-A91A-9741844A2B6B}"/>
              </a:ext>
            </a:extLst>
          </p:cNvPr>
          <p:cNvSpPr>
            <a:spLocks noGrp="1"/>
          </p:cNvSpPr>
          <p:nvPr>
            <p:ph type="title"/>
          </p:nvPr>
        </p:nvSpPr>
        <p:spPr/>
        <p:txBody>
          <a:bodyPr/>
          <a:lstStyle/>
          <a:p>
            <a:r>
              <a:rPr lang="en-US" dirty="0"/>
              <a:t>Do schools kill creativity?</a:t>
            </a:r>
          </a:p>
        </p:txBody>
      </p:sp>
      <p:sp>
        <p:nvSpPr>
          <p:cNvPr id="3" name="Inhaltsplatzhalter 2">
            <a:extLst>
              <a:ext uri="{FF2B5EF4-FFF2-40B4-BE49-F238E27FC236}">
                <a16:creationId xmlns:a16="http://schemas.microsoft.com/office/drawing/2014/main" id="{B5A43B0C-0E66-4619-A0C6-7E008D954692}"/>
              </a:ext>
            </a:extLst>
          </p:cNvPr>
          <p:cNvSpPr>
            <a:spLocks noGrp="1"/>
          </p:cNvSpPr>
          <p:nvPr>
            <p:ph idx="1"/>
          </p:nvPr>
        </p:nvSpPr>
        <p:spPr/>
        <p:txBody>
          <a:bodyPr/>
          <a:lstStyle/>
          <a:p>
            <a:pPr marL="0" indent="0">
              <a:buNone/>
            </a:pPr>
            <a:endParaRPr lang="en-US" dirty="0"/>
          </a:p>
          <a:p>
            <a:pPr marL="0" indent="0">
              <a:buNone/>
            </a:pPr>
            <a:r>
              <a:rPr lang="en-US" dirty="0"/>
              <a:t>	A Ted Talk by Ken Robinson</a:t>
            </a:r>
          </a:p>
        </p:txBody>
      </p:sp>
      <p:pic>
        <p:nvPicPr>
          <p:cNvPr id="4" name="Grafik 3">
            <a:extLst>
              <a:ext uri="{FF2B5EF4-FFF2-40B4-BE49-F238E27FC236}">
                <a16:creationId xmlns:a16="http://schemas.microsoft.com/office/drawing/2014/main" id="{86D52AE7-2173-4AB3-8764-715FDA2694B9}"/>
              </a:ext>
            </a:extLst>
          </p:cNvPr>
          <p:cNvPicPr>
            <a:picLocks noChangeAspect="1"/>
          </p:cNvPicPr>
          <p:nvPr/>
        </p:nvPicPr>
        <p:blipFill>
          <a:blip r:embed="rId2"/>
          <a:stretch>
            <a:fillRect/>
          </a:stretch>
        </p:blipFill>
        <p:spPr>
          <a:xfrm>
            <a:off x="6264876" y="2312074"/>
            <a:ext cx="5088924" cy="3858635"/>
          </a:xfrm>
          <a:prstGeom prst="rect">
            <a:avLst/>
          </a:prstGeom>
        </p:spPr>
      </p:pic>
    </p:spTree>
    <p:extLst>
      <p:ext uri="{BB962C8B-B14F-4D97-AF65-F5344CB8AC3E}">
        <p14:creationId xmlns:p14="http://schemas.microsoft.com/office/powerpoint/2010/main" val="10777649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References </a:t>
            </a:r>
          </a:p>
        </p:txBody>
      </p:sp>
      <p:sp>
        <p:nvSpPr>
          <p:cNvPr id="3" name="Inhaltsplatzhalter 2"/>
          <p:cNvSpPr>
            <a:spLocks noGrp="1"/>
          </p:cNvSpPr>
          <p:nvPr>
            <p:ph idx="1"/>
          </p:nvPr>
        </p:nvSpPr>
        <p:spPr/>
        <p:txBody>
          <a:bodyPr>
            <a:normAutofit/>
          </a:bodyPr>
          <a:lstStyle/>
          <a:p>
            <a:pPr marL="0" indent="0">
              <a:buNone/>
            </a:pPr>
            <a:r>
              <a:rPr lang="en-US" sz="2000" dirty="0"/>
              <a:t>Ken Robinson: </a:t>
            </a:r>
            <a:r>
              <a:rPr lang="en-US" sz="2000" dirty="0">
                <a:hlinkClick r:id="rId2"/>
              </a:rPr>
              <a:t>https://www.npr.org/2014/10/04/353679082/dancer-needed-to-move-to-think</a:t>
            </a:r>
            <a:r>
              <a:rPr lang="en-US" sz="2000" dirty="0"/>
              <a:t> </a:t>
            </a:r>
          </a:p>
          <a:p>
            <a:pPr marL="0" indent="0">
              <a:buNone/>
            </a:pPr>
            <a:r>
              <a:rPr lang="en-US" sz="2000" dirty="0"/>
              <a:t>Image of Dame Gillian Lynn: Baron/Getty Images</a:t>
            </a:r>
          </a:p>
          <a:p>
            <a:pPr marL="0" indent="0">
              <a:buNone/>
            </a:pPr>
            <a:r>
              <a:rPr lang="en-US" sz="2000" dirty="0"/>
              <a:t>Robert McKee: </a:t>
            </a:r>
            <a:r>
              <a:rPr lang="en-US" sz="2000" dirty="0">
                <a:hlinkClick r:id="rId3"/>
              </a:rPr>
              <a:t>https://hbr.org/product/storytelling-that-moves-people/R0306B-PDF-ENG</a:t>
            </a:r>
            <a:endParaRPr lang="en-US" sz="2000" dirty="0"/>
          </a:p>
          <a:p>
            <a:pPr marL="0" indent="0">
              <a:buNone/>
            </a:pPr>
            <a:r>
              <a:rPr lang="en-US" sz="2000" dirty="0"/>
              <a:t>Chris Anderson: How to give a killer presentation. HBR June 2013</a:t>
            </a:r>
          </a:p>
          <a:p>
            <a:pPr marL="0" indent="0">
              <a:buNone/>
            </a:pPr>
            <a:r>
              <a:rPr lang="en-US" sz="2000" dirty="0"/>
              <a:t>On academic writing as storytelling. For example:</a:t>
            </a:r>
          </a:p>
          <a:p>
            <a:pPr marL="0" indent="0">
              <a:buNone/>
            </a:pPr>
            <a:r>
              <a:rPr lang="en-US" sz="2000" dirty="0">
                <a:hlinkClick r:id="rId4"/>
              </a:rPr>
              <a:t>https://www.annaclemens.com/blog/story-structure-scientific-paper</a:t>
            </a:r>
            <a:r>
              <a:rPr lang="en-US" sz="2000" dirty="0"/>
              <a:t> </a:t>
            </a:r>
          </a:p>
          <a:p>
            <a:pPr marL="0" indent="0">
              <a:buNone/>
            </a:pPr>
            <a:endParaRPr lang="en-US" sz="2000" dirty="0"/>
          </a:p>
        </p:txBody>
      </p:sp>
    </p:spTree>
    <p:extLst>
      <p:ext uri="{BB962C8B-B14F-4D97-AF65-F5344CB8AC3E}">
        <p14:creationId xmlns:p14="http://schemas.microsoft.com/office/powerpoint/2010/main" val="1618800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 born dancer: a story.</a:t>
            </a:r>
          </a:p>
        </p:txBody>
      </p:sp>
      <p:pic>
        <p:nvPicPr>
          <p:cNvPr id="7" name="Inhaltsplatzhalter 6"/>
          <p:cNvPicPr>
            <a:picLocks noGrp="1" noChangeAspect="1"/>
          </p:cNvPicPr>
          <p:nvPr>
            <p:ph sz="half" idx="2"/>
          </p:nvPr>
        </p:nvPicPr>
        <p:blipFill>
          <a:blip r:embed="rId3"/>
          <a:stretch>
            <a:fillRect/>
          </a:stretch>
        </p:blipFill>
        <p:spPr>
          <a:xfrm>
            <a:off x="4018491" y="1825625"/>
            <a:ext cx="7252230" cy="4351338"/>
          </a:xfrm>
          <a:prstGeom prst="rect">
            <a:avLst/>
          </a:prstGeom>
        </p:spPr>
      </p:pic>
    </p:spTree>
    <p:extLst>
      <p:ext uri="{BB962C8B-B14F-4D97-AF65-F5344CB8AC3E}">
        <p14:creationId xmlns:p14="http://schemas.microsoft.com/office/powerpoint/2010/main" val="3061851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What is a story?</a:t>
            </a:r>
          </a:p>
        </p:txBody>
      </p:sp>
      <p:sp>
        <p:nvSpPr>
          <p:cNvPr id="3" name="Inhaltsplatzhalter 2"/>
          <p:cNvSpPr>
            <a:spLocks noGrp="1"/>
          </p:cNvSpPr>
          <p:nvPr>
            <p:ph idx="1"/>
          </p:nvPr>
        </p:nvSpPr>
        <p:spPr/>
        <p:txBody>
          <a:bodyPr>
            <a:normAutofit/>
          </a:bodyPr>
          <a:lstStyle/>
          <a:p>
            <a:pPr marL="0" indent="0">
              <a:buNone/>
            </a:pPr>
            <a:endParaRPr lang="en-US" dirty="0"/>
          </a:p>
          <a:p>
            <a:pPr marL="0" indent="0">
              <a:buNone/>
            </a:pPr>
            <a:r>
              <a:rPr lang="en-US" dirty="0"/>
              <a:t>	</a:t>
            </a:r>
            <a:r>
              <a:rPr lang="en-US" i="1" dirty="0"/>
              <a:t>Essentially, a story expresses how and why life changes.</a:t>
            </a:r>
          </a:p>
          <a:p>
            <a:pPr marL="0" indent="0">
              <a:spcBef>
                <a:spcPts val="0"/>
              </a:spcBef>
              <a:buNone/>
            </a:pPr>
            <a:endParaRPr lang="en-US" dirty="0"/>
          </a:p>
          <a:p>
            <a:pPr marL="0" indent="0" algn="r">
              <a:spcBef>
                <a:spcPts val="0"/>
              </a:spcBef>
              <a:buNone/>
            </a:pPr>
            <a:r>
              <a:rPr lang="en-US" sz="2000" dirty="0"/>
              <a:t>Robert McKee</a:t>
            </a:r>
            <a:r>
              <a:rPr lang="en-GB" dirty="0"/>
              <a:t>	</a:t>
            </a:r>
            <a:endParaRPr lang="en-US" dirty="0"/>
          </a:p>
        </p:txBody>
      </p:sp>
    </p:spTree>
    <p:extLst>
      <p:ext uri="{BB962C8B-B14F-4D97-AF65-F5344CB8AC3E}">
        <p14:creationId xmlns:p14="http://schemas.microsoft.com/office/powerpoint/2010/main" val="374499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What are the parts of a story?</a:t>
            </a:r>
          </a:p>
        </p:txBody>
      </p:sp>
      <p:sp>
        <p:nvSpPr>
          <p:cNvPr id="3" name="Inhaltsplatzhalter 2"/>
          <p:cNvSpPr>
            <a:spLocks noGrp="1"/>
          </p:cNvSpPr>
          <p:nvPr>
            <p:ph idx="1"/>
          </p:nvPr>
        </p:nvSpPr>
        <p:spPr>
          <a:xfrm>
            <a:off x="838200" y="1825625"/>
            <a:ext cx="5723238" cy="4351338"/>
          </a:xfrm>
        </p:spPr>
        <p:txBody>
          <a:bodyPr>
            <a:normAutofit/>
          </a:bodyPr>
          <a:lstStyle/>
          <a:p>
            <a:pPr marL="0" indent="0">
              <a:spcBef>
                <a:spcPts val="1200"/>
              </a:spcBef>
              <a:buNone/>
            </a:pPr>
            <a:endParaRPr lang="en-US" dirty="0"/>
          </a:p>
          <a:p>
            <a:pPr marL="0" indent="0">
              <a:spcBef>
                <a:spcPts val="1200"/>
              </a:spcBef>
              <a:buNone/>
            </a:pPr>
            <a:endParaRPr lang="en-US" dirty="0"/>
          </a:p>
          <a:p>
            <a:pPr marL="0" indent="0">
              <a:spcBef>
                <a:spcPts val="0"/>
              </a:spcBef>
              <a:spcAft>
                <a:spcPts val="600"/>
              </a:spcAft>
              <a:buNone/>
            </a:pPr>
            <a:r>
              <a:rPr lang="en-US" dirty="0"/>
              <a:t>	It begins with a situation.</a:t>
            </a:r>
          </a:p>
          <a:p>
            <a:pPr marL="0" indent="0">
              <a:spcBef>
                <a:spcPts val="0"/>
              </a:spcBef>
              <a:spcAft>
                <a:spcPts val="600"/>
              </a:spcAft>
              <a:buNone/>
            </a:pPr>
            <a:r>
              <a:rPr lang="en-US" dirty="0"/>
              <a:t>	Something happens. </a:t>
            </a:r>
          </a:p>
          <a:p>
            <a:pPr marL="0" indent="0">
              <a:spcBef>
                <a:spcPts val="0"/>
              </a:spcBef>
              <a:spcAft>
                <a:spcPts val="600"/>
              </a:spcAft>
              <a:buNone/>
            </a:pPr>
            <a:r>
              <a:rPr lang="en-US" dirty="0"/>
              <a:t>	The protagonist struggles. </a:t>
            </a:r>
          </a:p>
          <a:p>
            <a:pPr marL="0" indent="0">
              <a:spcBef>
                <a:spcPts val="0"/>
              </a:spcBef>
              <a:spcAft>
                <a:spcPts val="600"/>
              </a:spcAft>
              <a:buNone/>
            </a:pPr>
            <a:r>
              <a:rPr lang="en-US" dirty="0"/>
              <a:t>	Balance is restored. 	</a:t>
            </a:r>
          </a:p>
          <a:p>
            <a:pPr marL="0" indent="0">
              <a:spcBef>
                <a:spcPts val="0"/>
              </a:spcBef>
              <a:spcAft>
                <a:spcPts val="600"/>
              </a:spcAft>
              <a:buNone/>
            </a:pPr>
            <a:endParaRPr lang="en-US" dirty="0"/>
          </a:p>
          <a:p>
            <a:pPr marL="0" indent="0">
              <a:spcBef>
                <a:spcPts val="0"/>
              </a:spcBef>
              <a:spcAft>
                <a:spcPts val="600"/>
              </a:spcAft>
              <a:buNone/>
            </a:pPr>
            <a:r>
              <a:rPr lang="en-US" dirty="0"/>
              <a:t>	We ultimately learn the truth.</a:t>
            </a:r>
          </a:p>
          <a:p>
            <a:pPr marL="0" indent="0" algn="r">
              <a:spcBef>
                <a:spcPts val="0"/>
              </a:spcBef>
              <a:spcAft>
                <a:spcPts val="600"/>
              </a:spcAft>
              <a:buNone/>
            </a:pPr>
            <a:r>
              <a:rPr lang="en-US" sz="2000" dirty="0"/>
              <a:t>McKee</a:t>
            </a:r>
          </a:p>
          <a:p>
            <a:pPr marL="840150" lvl="1" indent="-514350" algn="r">
              <a:spcBef>
                <a:spcPts val="1200"/>
              </a:spcBef>
              <a:buFont typeface="+mj-lt"/>
              <a:buAutoNum type="arabicPeriod"/>
            </a:pPr>
            <a:endParaRPr lang="en-US" dirty="0"/>
          </a:p>
        </p:txBody>
      </p:sp>
      <p:sp>
        <p:nvSpPr>
          <p:cNvPr id="4" name="Inhaltsplatzhalter 2">
            <a:extLst>
              <a:ext uri="{FF2B5EF4-FFF2-40B4-BE49-F238E27FC236}">
                <a16:creationId xmlns:a16="http://schemas.microsoft.com/office/drawing/2014/main" id="{39D41CDF-2385-4A06-9C92-A0BC4E7AD5D5}"/>
              </a:ext>
            </a:extLst>
          </p:cNvPr>
          <p:cNvSpPr txBox="1">
            <a:spLocks/>
          </p:cNvSpPr>
          <p:nvPr/>
        </p:nvSpPr>
        <p:spPr>
          <a:xfrm>
            <a:off x="7587048" y="1825625"/>
            <a:ext cx="3877962" cy="4351338"/>
          </a:xfrm>
          <a:prstGeom prst="rect">
            <a:avLst/>
          </a:prstGeom>
        </p:spPr>
        <p:txBody>
          <a:bodyPr vert="horz" lIns="91440" tIns="45720" rIns="91440" bIns="45720" rtlCol="0">
            <a:noAutofit/>
          </a:bodyPr>
          <a:lstStyle>
            <a:lvl1pPr marL="360000" indent="-360000" algn="l" defTabSz="914400" rtl="0" eaLnBrk="1" latinLnBrk="0" hangingPunct="1">
              <a:lnSpc>
                <a:spcPct val="90000"/>
              </a:lnSpc>
              <a:spcBef>
                <a:spcPts val="1000"/>
              </a:spcBef>
              <a:buClr>
                <a:schemeClr val="tx1">
                  <a:lumMod val="65000"/>
                  <a:lumOff val="35000"/>
                </a:schemeClr>
              </a:buClr>
              <a:buSzPct val="85000"/>
              <a:buFont typeface="Arial" panose="020B0604020202020204" pitchFamily="34" charset="0"/>
              <a:buChar char="•"/>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1200"/>
              </a:spcBef>
              <a:buFont typeface="Arial" panose="020B0604020202020204" pitchFamily="34" charset="0"/>
              <a:buNone/>
            </a:pPr>
            <a:endParaRPr lang="en-US" dirty="0"/>
          </a:p>
          <a:p>
            <a:pPr marL="0" indent="0">
              <a:spcBef>
                <a:spcPts val="1200"/>
              </a:spcBef>
              <a:buFont typeface="Arial" panose="020B0604020202020204" pitchFamily="34" charset="0"/>
              <a:buNone/>
            </a:pPr>
            <a:endParaRPr lang="en-US" dirty="0"/>
          </a:p>
          <a:p>
            <a:pPr marL="0" lvl="0" indent="0">
              <a:spcBef>
                <a:spcPts val="0"/>
              </a:spcBef>
              <a:spcAft>
                <a:spcPts val="600"/>
              </a:spcAft>
              <a:buClr>
                <a:prstClr val="black">
                  <a:lumMod val="65000"/>
                  <a:lumOff val="35000"/>
                </a:prstClr>
              </a:buClr>
              <a:buNone/>
            </a:pPr>
            <a:r>
              <a:rPr lang="en-US" dirty="0">
                <a:solidFill>
                  <a:prstClr val="black"/>
                </a:solidFill>
              </a:rPr>
              <a:t>1. the setting and </a:t>
            </a:r>
          </a:p>
          <a:p>
            <a:pPr marL="0" lvl="0" indent="0">
              <a:spcBef>
                <a:spcPts val="0"/>
              </a:spcBef>
              <a:spcAft>
                <a:spcPts val="600"/>
              </a:spcAft>
              <a:buClr>
                <a:prstClr val="black">
                  <a:lumMod val="65000"/>
                  <a:lumOff val="35000"/>
                </a:prstClr>
              </a:buClr>
              <a:buNone/>
            </a:pPr>
            <a:r>
              <a:rPr lang="en-US" dirty="0">
                <a:solidFill>
                  <a:prstClr val="black"/>
                </a:solidFill>
              </a:rPr>
              <a:t>a complication.  </a:t>
            </a:r>
          </a:p>
          <a:p>
            <a:pPr marL="0" lvl="0" indent="0">
              <a:spcBef>
                <a:spcPts val="0"/>
              </a:spcBef>
              <a:spcAft>
                <a:spcPts val="600"/>
              </a:spcAft>
              <a:buClr>
                <a:prstClr val="black">
                  <a:lumMod val="65000"/>
                  <a:lumOff val="35000"/>
                </a:prstClr>
              </a:buClr>
              <a:buNone/>
            </a:pPr>
            <a:r>
              <a:rPr lang="en-US" dirty="0">
                <a:solidFill>
                  <a:prstClr val="black"/>
                </a:solidFill>
              </a:rPr>
              <a:t>2. rising action. </a:t>
            </a:r>
          </a:p>
          <a:p>
            <a:pPr marL="0" indent="0">
              <a:spcBef>
                <a:spcPts val="0"/>
              </a:spcBef>
              <a:spcAft>
                <a:spcPts val="600"/>
              </a:spcAft>
              <a:buNone/>
            </a:pPr>
            <a:r>
              <a:rPr lang="en-US" dirty="0">
                <a:solidFill>
                  <a:prstClr val="black"/>
                </a:solidFill>
              </a:rPr>
              <a:t>3. the climax and </a:t>
            </a:r>
          </a:p>
          <a:p>
            <a:pPr marL="0" indent="0">
              <a:spcBef>
                <a:spcPts val="0"/>
              </a:spcBef>
              <a:spcAft>
                <a:spcPts val="600"/>
              </a:spcAft>
              <a:buNone/>
            </a:pPr>
            <a:r>
              <a:rPr lang="en-US" dirty="0">
                <a:solidFill>
                  <a:prstClr val="black"/>
                </a:solidFill>
              </a:rPr>
              <a:t>4. falling action.</a:t>
            </a:r>
          </a:p>
          <a:p>
            <a:pPr marL="0" indent="0">
              <a:spcBef>
                <a:spcPts val="0"/>
              </a:spcBef>
              <a:spcAft>
                <a:spcPts val="600"/>
              </a:spcAft>
              <a:buNone/>
            </a:pPr>
            <a:r>
              <a:rPr lang="en-US" dirty="0">
                <a:solidFill>
                  <a:prstClr val="black"/>
                </a:solidFill>
              </a:rPr>
              <a:t>5. the resolution. </a:t>
            </a:r>
            <a:endParaRPr lang="en-US" dirty="0"/>
          </a:p>
        </p:txBody>
      </p:sp>
    </p:spTree>
    <p:extLst>
      <p:ext uri="{BB962C8B-B14F-4D97-AF65-F5344CB8AC3E}">
        <p14:creationId xmlns:p14="http://schemas.microsoft.com/office/powerpoint/2010/main" val="1714935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 born dancer: in three acts.</a:t>
            </a:r>
          </a:p>
        </p:txBody>
      </p:sp>
      <p:sp>
        <p:nvSpPr>
          <p:cNvPr id="6" name="Textfeld 5"/>
          <p:cNvSpPr txBox="1"/>
          <p:nvPr/>
        </p:nvSpPr>
        <p:spPr>
          <a:xfrm>
            <a:off x="1788706" y="5051455"/>
            <a:ext cx="155024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setting</a:t>
            </a:r>
          </a:p>
        </p:txBody>
      </p:sp>
      <p:sp>
        <p:nvSpPr>
          <p:cNvPr id="7" name="Textfeld 6"/>
          <p:cNvSpPr txBox="1"/>
          <p:nvPr/>
        </p:nvSpPr>
        <p:spPr>
          <a:xfrm>
            <a:off x="1025611" y="4114612"/>
            <a:ext cx="13756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complication </a:t>
            </a:r>
          </a:p>
        </p:txBody>
      </p:sp>
      <p:sp>
        <p:nvSpPr>
          <p:cNvPr id="9" name="Textfeld 8"/>
          <p:cNvSpPr txBox="1"/>
          <p:nvPr/>
        </p:nvSpPr>
        <p:spPr>
          <a:xfrm>
            <a:off x="4009910" y="3353399"/>
            <a:ext cx="17582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r</a:t>
            </a:r>
            <a:r>
              <a:rPr kumimoji="0" lang="en-US" sz="1800" b="1" i="0" u="none" strike="noStrike" kern="1200" cap="none" spc="0" normalizeH="0" baseline="0" noProof="0" dirty="0" err="1">
                <a:ln>
                  <a:noFill/>
                </a:ln>
                <a:solidFill>
                  <a:prstClr val="black"/>
                </a:solidFill>
                <a:effectLst/>
                <a:uLnTx/>
                <a:uFillTx/>
                <a:latin typeface="Calibri Light" panose="020F0302020204030204"/>
                <a:ea typeface="+mn-ea"/>
                <a:cs typeface="+mn-cs"/>
              </a:rPr>
              <a:t>ising</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action</a:t>
            </a:r>
            <a:endPar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18" name="Textfeld 17"/>
          <p:cNvSpPr txBox="1"/>
          <p:nvPr/>
        </p:nvSpPr>
        <p:spPr>
          <a:xfrm>
            <a:off x="6538984" y="2060737"/>
            <a:ext cx="103025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climax</a:t>
            </a:r>
          </a:p>
        </p:txBody>
      </p:sp>
      <p:sp>
        <p:nvSpPr>
          <p:cNvPr id="28" name="Rechteck 27"/>
          <p:cNvSpPr/>
          <p:nvPr/>
        </p:nvSpPr>
        <p:spPr>
          <a:xfrm>
            <a:off x="688370" y="1795782"/>
            <a:ext cx="262251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28"/>
          <p:cNvSpPr/>
          <p:nvPr/>
        </p:nvSpPr>
        <p:spPr>
          <a:xfrm>
            <a:off x="3347420" y="1795781"/>
            <a:ext cx="471972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hteck 29"/>
          <p:cNvSpPr/>
          <p:nvPr/>
        </p:nvSpPr>
        <p:spPr>
          <a:xfrm>
            <a:off x="8101581" y="1795782"/>
            <a:ext cx="1960990"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feld 30"/>
          <p:cNvSpPr txBox="1"/>
          <p:nvPr/>
        </p:nvSpPr>
        <p:spPr>
          <a:xfrm>
            <a:off x="8152720" y="5051454"/>
            <a:ext cx="11746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resolution</a:t>
            </a:r>
          </a:p>
        </p:txBody>
      </p:sp>
      <p:sp>
        <p:nvSpPr>
          <p:cNvPr id="32" name="Textfeld 31"/>
          <p:cNvSpPr txBox="1"/>
          <p:nvPr/>
        </p:nvSpPr>
        <p:spPr>
          <a:xfrm>
            <a:off x="8589091" y="2720199"/>
            <a:ext cx="131028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fa</a:t>
            </a:r>
            <a:r>
              <a:rPr kumimoji="0" lang="en-US" sz="1800" b="1" i="0" u="none" strike="noStrike" kern="1200" cap="none" spc="0" normalizeH="0" baseline="0" noProof="0" dirty="0" err="1">
                <a:ln>
                  <a:noFill/>
                </a:ln>
                <a:solidFill>
                  <a:prstClr val="black"/>
                </a:solidFill>
                <a:effectLst/>
                <a:uLnTx/>
                <a:uFillTx/>
                <a:latin typeface="Calibri Light" panose="020F0302020204030204"/>
                <a:ea typeface="+mn-ea"/>
                <a:cs typeface="+mn-cs"/>
              </a:rPr>
              <a:t>lling</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action</a:t>
            </a:r>
          </a:p>
        </p:txBody>
      </p:sp>
      <p:sp>
        <p:nvSpPr>
          <p:cNvPr id="13" name="Freihandform 12"/>
          <p:cNvSpPr/>
          <p:nvPr/>
        </p:nvSpPr>
        <p:spPr>
          <a:xfrm>
            <a:off x="685800" y="1981200"/>
            <a:ext cx="8906933" cy="3936716"/>
          </a:xfrm>
          <a:custGeom>
            <a:avLst/>
            <a:gdLst>
              <a:gd name="connsiteX0" fmla="*/ 0 w 10354733"/>
              <a:gd name="connsiteY0" fmla="*/ 3293533 h 3293533"/>
              <a:gd name="connsiteX1" fmla="*/ 7120467 w 10354733"/>
              <a:gd name="connsiteY1" fmla="*/ 0 h 3293533"/>
              <a:gd name="connsiteX2" fmla="*/ 10354733 w 10354733"/>
              <a:gd name="connsiteY2" fmla="*/ 3293533 h 3293533"/>
            </a:gdLst>
            <a:ahLst/>
            <a:cxnLst>
              <a:cxn ang="0">
                <a:pos x="connsiteX0" y="connsiteY0"/>
              </a:cxn>
              <a:cxn ang="0">
                <a:pos x="connsiteX1" y="connsiteY1"/>
              </a:cxn>
              <a:cxn ang="0">
                <a:pos x="connsiteX2" y="connsiteY2"/>
              </a:cxn>
            </a:cxnLst>
            <a:rect l="l" t="t" r="r" b="b"/>
            <a:pathLst>
              <a:path w="10354733" h="3293533">
                <a:moveTo>
                  <a:pt x="0" y="3293533"/>
                </a:moveTo>
                <a:cubicBezTo>
                  <a:pt x="2697339" y="1646766"/>
                  <a:pt x="5394678" y="0"/>
                  <a:pt x="7120467" y="0"/>
                </a:cubicBezTo>
                <a:cubicBezTo>
                  <a:pt x="8846256" y="0"/>
                  <a:pt x="9600494" y="1646766"/>
                  <a:pt x="10354733" y="32935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feld 15"/>
          <p:cNvSpPr txBox="1"/>
          <p:nvPr/>
        </p:nvSpPr>
        <p:spPr>
          <a:xfrm>
            <a:off x="793272" y="1831722"/>
            <a:ext cx="113015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one</a:t>
            </a:r>
          </a:p>
        </p:txBody>
      </p:sp>
      <p:sp>
        <p:nvSpPr>
          <p:cNvPr id="17" name="Textfeld 16"/>
          <p:cNvSpPr txBox="1"/>
          <p:nvPr/>
        </p:nvSpPr>
        <p:spPr>
          <a:xfrm>
            <a:off x="3410856" y="1829904"/>
            <a:ext cx="130498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two</a:t>
            </a:r>
          </a:p>
        </p:txBody>
      </p:sp>
      <p:sp>
        <p:nvSpPr>
          <p:cNvPr id="19" name="Textfeld 18"/>
          <p:cNvSpPr txBox="1"/>
          <p:nvPr/>
        </p:nvSpPr>
        <p:spPr>
          <a:xfrm>
            <a:off x="8152720" y="1829903"/>
            <a:ext cx="16014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three</a:t>
            </a:r>
          </a:p>
        </p:txBody>
      </p:sp>
    </p:spTree>
    <p:extLst>
      <p:ext uri="{BB962C8B-B14F-4D97-AF65-F5344CB8AC3E}">
        <p14:creationId xmlns:p14="http://schemas.microsoft.com/office/powerpoint/2010/main" val="999983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 born dancer: in three acts.</a:t>
            </a:r>
          </a:p>
        </p:txBody>
      </p:sp>
      <p:sp>
        <p:nvSpPr>
          <p:cNvPr id="6" name="Textfeld 5"/>
          <p:cNvSpPr txBox="1"/>
          <p:nvPr/>
        </p:nvSpPr>
        <p:spPr>
          <a:xfrm>
            <a:off x="1788706" y="5051455"/>
            <a:ext cx="15502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a</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learning disorder</a:t>
            </a:r>
          </a:p>
        </p:txBody>
      </p:sp>
      <p:sp>
        <p:nvSpPr>
          <p:cNvPr id="7" name="Textfeld 6"/>
          <p:cNvSpPr txBox="1"/>
          <p:nvPr/>
        </p:nvSpPr>
        <p:spPr>
          <a:xfrm>
            <a:off x="1025611" y="4114612"/>
            <a:ext cx="13756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complication </a:t>
            </a:r>
          </a:p>
        </p:txBody>
      </p:sp>
      <p:sp>
        <p:nvSpPr>
          <p:cNvPr id="9" name="Textfeld 8"/>
          <p:cNvSpPr txBox="1"/>
          <p:nvPr/>
        </p:nvSpPr>
        <p:spPr>
          <a:xfrm>
            <a:off x="4009910" y="3353399"/>
            <a:ext cx="17582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r</a:t>
            </a:r>
            <a:r>
              <a:rPr kumimoji="0" lang="en-US" sz="1800" b="1" i="0" u="none" strike="noStrike" kern="1200" cap="none" spc="0" normalizeH="0" baseline="0" noProof="0" dirty="0" err="1">
                <a:ln>
                  <a:noFill/>
                </a:ln>
                <a:solidFill>
                  <a:prstClr val="black"/>
                </a:solidFill>
                <a:effectLst/>
                <a:uLnTx/>
                <a:uFillTx/>
                <a:latin typeface="Calibri Light" panose="020F0302020204030204"/>
                <a:ea typeface="+mn-ea"/>
                <a:cs typeface="+mn-cs"/>
              </a:rPr>
              <a:t>ising</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action</a:t>
            </a:r>
            <a:endPar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18" name="Textfeld 17"/>
          <p:cNvSpPr txBox="1"/>
          <p:nvPr/>
        </p:nvSpPr>
        <p:spPr>
          <a:xfrm>
            <a:off x="6538984" y="2060737"/>
            <a:ext cx="103025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climax</a:t>
            </a:r>
          </a:p>
        </p:txBody>
      </p:sp>
      <p:sp>
        <p:nvSpPr>
          <p:cNvPr id="28" name="Rechteck 27"/>
          <p:cNvSpPr/>
          <p:nvPr/>
        </p:nvSpPr>
        <p:spPr>
          <a:xfrm>
            <a:off x="688370" y="1795782"/>
            <a:ext cx="262251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28"/>
          <p:cNvSpPr/>
          <p:nvPr/>
        </p:nvSpPr>
        <p:spPr>
          <a:xfrm>
            <a:off x="3347420" y="1795781"/>
            <a:ext cx="471972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hteck 29"/>
          <p:cNvSpPr/>
          <p:nvPr/>
        </p:nvSpPr>
        <p:spPr>
          <a:xfrm>
            <a:off x="8101581" y="1795782"/>
            <a:ext cx="1960990"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feld 30"/>
          <p:cNvSpPr txBox="1"/>
          <p:nvPr/>
        </p:nvSpPr>
        <p:spPr>
          <a:xfrm>
            <a:off x="8152720" y="5051454"/>
            <a:ext cx="11746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resolution</a:t>
            </a:r>
          </a:p>
        </p:txBody>
      </p:sp>
      <p:sp>
        <p:nvSpPr>
          <p:cNvPr id="32" name="Textfeld 31"/>
          <p:cNvSpPr txBox="1"/>
          <p:nvPr/>
        </p:nvSpPr>
        <p:spPr>
          <a:xfrm>
            <a:off x="8589091" y="2720199"/>
            <a:ext cx="131028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fa</a:t>
            </a:r>
            <a:r>
              <a:rPr kumimoji="0" lang="en-US" sz="1800" b="1" i="0" u="none" strike="noStrike" kern="1200" cap="none" spc="0" normalizeH="0" baseline="0" noProof="0" dirty="0" err="1">
                <a:ln>
                  <a:noFill/>
                </a:ln>
                <a:solidFill>
                  <a:prstClr val="black"/>
                </a:solidFill>
                <a:effectLst/>
                <a:uLnTx/>
                <a:uFillTx/>
                <a:latin typeface="Calibri Light" panose="020F0302020204030204"/>
                <a:ea typeface="+mn-ea"/>
                <a:cs typeface="+mn-cs"/>
              </a:rPr>
              <a:t>lling</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action</a:t>
            </a:r>
          </a:p>
        </p:txBody>
      </p:sp>
      <p:sp>
        <p:nvSpPr>
          <p:cNvPr id="13" name="Freihandform 12"/>
          <p:cNvSpPr/>
          <p:nvPr/>
        </p:nvSpPr>
        <p:spPr>
          <a:xfrm>
            <a:off x="685800" y="1981200"/>
            <a:ext cx="8906933" cy="3936716"/>
          </a:xfrm>
          <a:custGeom>
            <a:avLst/>
            <a:gdLst>
              <a:gd name="connsiteX0" fmla="*/ 0 w 10354733"/>
              <a:gd name="connsiteY0" fmla="*/ 3293533 h 3293533"/>
              <a:gd name="connsiteX1" fmla="*/ 7120467 w 10354733"/>
              <a:gd name="connsiteY1" fmla="*/ 0 h 3293533"/>
              <a:gd name="connsiteX2" fmla="*/ 10354733 w 10354733"/>
              <a:gd name="connsiteY2" fmla="*/ 3293533 h 3293533"/>
            </a:gdLst>
            <a:ahLst/>
            <a:cxnLst>
              <a:cxn ang="0">
                <a:pos x="connsiteX0" y="connsiteY0"/>
              </a:cxn>
              <a:cxn ang="0">
                <a:pos x="connsiteX1" y="connsiteY1"/>
              </a:cxn>
              <a:cxn ang="0">
                <a:pos x="connsiteX2" y="connsiteY2"/>
              </a:cxn>
            </a:cxnLst>
            <a:rect l="l" t="t" r="r" b="b"/>
            <a:pathLst>
              <a:path w="10354733" h="3293533">
                <a:moveTo>
                  <a:pt x="0" y="3293533"/>
                </a:moveTo>
                <a:cubicBezTo>
                  <a:pt x="2697339" y="1646766"/>
                  <a:pt x="5394678" y="0"/>
                  <a:pt x="7120467" y="0"/>
                </a:cubicBezTo>
                <a:cubicBezTo>
                  <a:pt x="8846256" y="0"/>
                  <a:pt x="9600494" y="1646766"/>
                  <a:pt x="10354733" y="32935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feld 15"/>
          <p:cNvSpPr txBox="1"/>
          <p:nvPr/>
        </p:nvSpPr>
        <p:spPr>
          <a:xfrm>
            <a:off x="793272" y="1831722"/>
            <a:ext cx="113015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one</a:t>
            </a:r>
          </a:p>
        </p:txBody>
      </p:sp>
      <p:sp>
        <p:nvSpPr>
          <p:cNvPr id="17" name="Textfeld 16"/>
          <p:cNvSpPr txBox="1"/>
          <p:nvPr/>
        </p:nvSpPr>
        <p:spPr>
          <a:xfrm>
            <a:off x="3410856" y="1829904"/>
            <a:ext cx="130498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two</a:t>
            </a:r>
          </a:p>
        </p:txBody>
      </p:sp>
      <p:sp>
        <p:nvSpPr>
          <p:cNvPr id="19" name="Textfeld 18"/>
          <p:cNvSpPr txBox="1"/>
          <p:nvPr/>
        </p:nvSpPr>
        <p:spPr>
          <a:xfrm>
            <a:off x="8152720" y="1829903"/>
            <a:ext cx="16014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three</a:t>
            </a:r>
          </a:p>
        </p:txBody>
      </p:sp>
    </p:spTree>
    <p:extLst>
      <p:ext uri="{BB962C8B-B14F-4D97-AF65-F5344CB8AC3E}">
        <p14:creationId xmlns:p14="http://schemas.microsoft.com/office/powerpoint/2010/main" val="2108843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 born dancer: in three acts.</a:t>
            </a:r>
          </a:p>
        </p:txBody>
      </p:sp>
      <p:sp>
        <p:nvSpPr>
          <p:cNvPr id="6" name="Textfeld 5"/>
          <p:cNvSpPr txBox="1"/>
          <p:nvPr/>
        </p:nvSpPr>
        <p:spPr>
          <a:xfrm>
            <a:off x="1788706" y="5051455"/>
            <a:ext cx="15502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learning disorder</a:t>
            </a:r>
          </a:p>
        </p:txBody>
      </p:sp>
      <p:sp>
        <p:nvSpPr>
          <p:cNvPr id="7" name="Textfeld 6"/>
          <p:cNvSpPr txBox="1"/>
          <p:nvPr/>
        </p:nvSpPr>
        <p:spPr>
          <a:xfrm>
            <a:off x="1025611" y="4114612"/>
            <a:ext cx="13756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Light" panose="020F0302020204030204"/>
              </a:rPr>
              <a:t>a</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specialist </a:t>
            </a:r>
          </a:p>
        </p:txBody>
      </p:sp>
      <p:sp>
        <p:nvSpPr>
          <p:cNvPr id="9" name="Textfeld 8"/>
          <p:cNvSpPr txBox="1"/>
          <p:nvPr/>
        </p:nvSpPr>
        <p:spPr>
          <a:xfrm>
            <a:off x="4009910" y="3353399"/>
            <a:ext cx="17582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r</a:t>
            </a:r>
            <a:r>
              <a:rPr kumimoji="0" lang="en-US" sz="1800" b="1" i="0" u="none" strike="noStrike" kern="1200" cap="none" spc="0" normalizeH="0" baseline="0" noProof="0" dirty="0" err="1">
                <a:ln>
                  <a:noFill/>
                </a:ln>
                <a:solidFill>
                  <a:prstClr val="black"/>
                </a:solidFill>
                <a:effectLst/>
                <a:uLnTx/>
                <a:uFillTx/>
                <a:latin typeface="Calibri Light" panose="020F0302020204030204"/>
                <a:ea typeface="+mn-ea"/>
                <a:cs typeface="+mn-cs"/>
              </a:rPr>
              <a:t>ising</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action</a:t>
            </a:r>
            <a:endPar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18" name="Textfeld 17"/>
          <p:cNvSpPr txBox="1"/>
          <p:nvPr/>
        </p:nvSpPr>
        <p:spPr>
          <a:xfrm>
            <a:off x="6538984" y="2060737"/>
            <a:ext cx="103025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climax</a:t>
            </a:r>
          </a:p>
        </p:txBody>
      </p:sp>
      <p:sp>
        <p:nvSpPr>
          <p:cNvPr id="28" name="Rechteck 27"/>
          <p:cNvSpPr/>
          <p:nvPr/>
        </p:nvSpPr>
        <p:spPr>
          <a:xfrm>
            <a:off x="688370" y="1795782"/>
            <a:ext cx="262251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28"/>
          <p:cNvSpPr/>
          <p:nvPr/>
        </p:nvSpPr>
        <p:spPr>
          <a:xfrm>
            <a:off x="3347420" y="1795781"/>
            <a:ext cx="471972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hteck 29"/>
          <p:cNvSpPr/>
          <p:nvPr/>
        </p:nvSpPr>
        <p:spPr>
          <a:xfrm>
            <a:off x="8101581" y="1795782"/>
            <a:ext cx="1960990"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feld 30"/>
          <p:cNvSpPr txBox="1"/>
          <p:nvPr/>
        </p:nvSpPr>
        <p:spPr>
          <a:xfrm>
            <a:off x="8152720" y="5051454"/>
            <a:ext cx="11746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resolution</a:t>
            </a:r>
          </a:p>
        </p:txBody>
      </p:sp>
      <p:sp>
        <p:nvSpPr>
          <p:cNvPr id="32" name="Textfeld 31"/>
          <p:cNvSpPr txBox="1"/>
          <p:nvPr/>
        </p:nvSpPr>
        <p:spPr>
          <a:xfrm>
            <a:off x="8589091" y="2720199"/>
            <a:ext cx="131028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fa</a:t>
            </a:r>
            <a:r>
              <a:rPr kumimoji="0" lang="en-US" sz="1800" b="1" i="0" u="none" strike="noStrike" kern="1200" cap="none" spc="0" normalizeH="0" baseline="0" noProof="0" dirty="0" err="1">
                <a:ln>
                  <a:noFill/>
                </a:ln>
                <a:solidFill>
                  <a:prstClr val="black"/>
                </a:solidFill>
                <a:effectLst/>
                <a:uLnTx/>
                <a:uFillTx/>
                <a:latin typeface="Calibri Light" panose="020F0302020204030204"/>
                <a:ea typeface="+mn-ea"/>
                <a:cs typeface="+mn-cs"/>
              </a:rPr>
              <a:t>lling</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action</a:t>
            </a:r>
          </a:p>
        </p:txBody>
      </p:sp>
      <p:sp>
        <p:nvSpPr>
          <p:cNvPr id="13" name="Freihandform 12"/>
          <p:cNvSpPr/>
          <p:nvPr/>
        </p:nvSpPr>
        <p:spPr>
          <a:xfrm>
            <a:off x="685800" y="1981200"/>
            <a:ext cx="8906933" cy="3936716"/>
          </a:xfrm>
          <a:custGeom>
            <a:avLst/>
            <a:gdLst>
              <a:gd name="connsiteX0" fmla="*/ 0 w 10354733"/>
              <a:gd name="connsiteY0" fmla="*/ 3293533 h 3293533"/>
              <a:gd name="connsiteX1" fmla="*/ 7120467 w 10354733"/>
              <a:gd name="connsiteY1" fmla="*/ 0 h 3293533"/>
              <a:gd name="connsiteX2" fmla="*/ 10354733 w 10354733"/>
              <a:gd name="connsiteY2" fmla="*/ 3293533 h 3293533"/>
            </a:gdLst>
            <a:ahLst/>
            <a:cxnLst>
              <a:cxn ang="0">
                <a:pos x="connsiteX0" y="connsiteY0"/>
              </a:cxn>
              <a:cxn ang="0">
                <a:pos x="connsiteX1" y="connsiteY1"/>
              </a:cxn>
              <a:cxn ang="0">
                <a:pos x="connsiteX2" y="connsiteY2"/>
              </a:cxn>
            </a:cxnLst>
            <a:rect l="l" t="t" r="r" b="b"/>
            <a:pathLst>
              <a:path w="10354733" h="3293533">
                <a:moveTo>
                  <a:pt x="0" y="3293533"/>
                </a:moveTo>
                <a:cubicBezTo>
                  <a:pt x="2697339" y="1646766"/>
                  <a:pt x="5394678" y="0"/>
                  <a:pt x="7120467" y="0"/>
                </a:cubicBezTo>
                <a:cubicBezTo>
                  <a:pt x="8846256" y="0"/>
                  <a:pt x="9600494" y="1646766"/>
                  <a:pt x="10354733" y="32935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feld 15"/>
          <p:cNvSpPr txBox="1"/>
          <p:nvPr/>
        </p:nvSpPr>
        <p:spPr>
          <a:xfrm>
            <a:off x="793272" y="1831722"/>
            <a:ext cx="113015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one</a:t>
            </a:r>
          </a:p>
        </p:txBody>
      </p:sp>
      <p:sp>
        <p:nvSpPr>
          <p:cNvPr id="17" name="Textfeld 16"/>
          <p:cNvSpPr txBox="1"/>
          <p:nvPr/>
        </p:nvSpPr>
        <p:spPr>
          <a:xfrm>
            <a:off x="3410856" y="1829904"/>
            <a:ext cx="130498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two</a:t>
            </a:r>
          </a:p>
        </p:txBody>
      </p:sp>
      <p:sp>
        <p:nvSpPr>
          <p:cNvPr id="19" name="Textfeld 18"/>
          <p:cNvSpPr txBox="1"/>
          <p:nvPr/>
        </p:nvSpPr>
        <p:spPr>
          <a:xfrm>
            <a:off x="8152720" y="1829903"/>
            <a:ext cx="16014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three</a:t>
            </a:r>
          </a:p>
        </p:txBody>
      </p:sp>
    </p:spTree>
    <p:extLst>
      <p:ext uri="{BB962C8B-B14F-4D97-AF65-F5344CB8AC3E}">
        <p14:creationId xmlns:p14="http://schemas.microsoft.com/office/powerpoint/2010/main" val="2278369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 born dancer: in three acts.</a:t>
            </a:r>
          </a:p>
        </p:txBody>
      </p:sp>
      <p:sp>
        <p:nvSpPr>
          <p:cNvPr id="6" name="Textfeld 5"/>
          <p:cNvSpPr txBox="1"/>
          <p:nvPr/>
        </p:nvSpPr>
        <p:spPr>
          <a:xfrm>
            <a:off x="1788706" y="5051455"/>
            <a:ext cx="15502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learning disorder</a:t>
            </a:r>
          </a:p>
        </p:txBody>
      </p:sp>
      <p:sp>
        <p:nvSpPr>
          <p:cNvPr id="7" name="Textfeld 6"/>
          <p:cNvSpPr txBox="1"/>
          <p:nvPr/>
        </p:nvSpPr>
        <p:spPr>
          <a:xfrm>
            <a:off x="1025611" y="4114612"/>
            <a:ext cx="13756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specialist </a:t>
            </a:r>
          </a:p>
        </p:txBody>
      </p:sp>
      <p:sp>
        <p:nvSpPr>
          <p:cNvPr id="9" name="Textfeld 8"/>
          <p:cNvSpPr txBox="1"/>
          <p:nvPr/>
        </p:nvSpPr>
        <p:spPr>
          <a:xfrm>
            <a:off x="4009910" y="3353399"/>
            <a:ext cx="17582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a born dancer</a:t>
            </a:r>
            <a:endPar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18" name="Textfeld 17"/>
          <p:cNvSpPr txBox="1"/>
          <p:nvPr/>
        </p:nvSpPr>
        <p:spPr>
          <a:xfrm>
            <a:off x="6538984" y="2060737"/>
            <a:ext cx="103025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climax</a:t>
            </a:r>
          </a:p>
        </p:txBody>
      </p:sp>
      <p:sp>
        <p:nvSpPr>
          <p:cNvPr id="28" name="Rechteck 27"/>
          <p:cNvSpPr/>
          <p:nvPr/>
        </p:nvSpPr>
        <p:spPr>
          <a:xfrm>
            <a:off x="688370" y="1795782"/>
            <a:ext cx="262251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28"/>
          <p:cNvSpPr/>
          <p:nvPr/>
        </p:nvSpPr>
        <p:spPr>
          <a:xfrm>
            <a:off x="3347420" y="1795781"/>
            <a:ext cx="4719724"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hteck 29"/>
          <p:cNvSpPr/>
          <p:nvPr/>
        </p:nvSpPr>
        <p:spPr>
          <a:xfrm>
            <a:off x="8101581" y="1795782"/>
            <a:ext cx="1960990" cy="41221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feld 30"/>
          <p:cNvSpPr txBox="1"/>
          <p:nvPr/>
        </p:nvSpPr>
        <p:spPr>
          <a:xfrm>
            <a:off x="8152720" y="5051454"/>
            <a:ext cx="11746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resolution</a:t>
            </a:r>
          </a:p>
        </p:txBody>
      </p:sp>
      <p:sp>
        <p:nvSpPr>
          <p:cNvPr id="32" name="Textfeld 31"/>
          <p:cNvSpPr txBox="1"/>
          <p:nvPr/>
        </p:nvSpPr>
        <p:spPr>
          <a:xfrm>
            <a:off x="8589091" y="2720199"/>
            <a:ext cx="131028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fa</a:t>
            </a:r>
            <a:r>
              <a:rPr kumimoji="0" lang="en-US" sz="1800" b="1" i="0" u="none" strike="noStrike" kern="1200" cap="none" spc="0" normalizeH="0" baseline="0" noProof="0" dirty="0" err="1">
                <a:ln>
                  <a:noFill/>
                </a:ln>
                <a:solidFill>
                  <a:prstClr val="black"/>
                </a:solidFill>
                <a:effectLst/>
                <a:uLnTx/>
                <a:uFillTx/>
                <a:latin typeface="Calibri Light" panose="020F0302020204030204"/>
                <a:ea typeface="+mn-ea"/>
                <a:cs typeface="+mn-cs"/>
              </a:rPr>
              <a:t>lling</a:t>
            </a: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 action</a:t>
            </a:r>
          </a:p>
        </p:txBody>
      </p:sp>
      <p:sp>
        <p:nvSpPr>
          <p:cNvPr id="13" name="Freihandform 12"/>
          <p:cNvSpPr/>
          <p:nvPr/>
        </p:nvSpPr>
        <p:spPr>
          <a:xfrm>
            <a:off x="685800" y="1981200"/>
            <a:ext cx="8906933" cy="3936716"/>
          </a:xfrm>
          <a:custGeom>
            <a:avLst/>
            <a:gdLst>
              <a:gd name="connsiteX0" fmla="*/ 0 w 10354733"/>
              <a:gd name="connsiteY0" fmla="*/ 3293533 h 3293533"/>
              <a:gd name="connsiteX1" fmla="*/ 7120467 w 10354733"/>
              <a:gd name="connsiteY1" fmla="*/ 0 h 3293533"/>
              <a:gd name="connsiteX2" fmla="*/ 10354733 w 10354733"/>
              <a:gd name="connsiteY2" fmla="*/ 3293533 h 3293533"/>
            </a:gdLst>
            <a:ahLst/>
            <a:cxnLst>
              <a:cxn ang="0">
                <a:pos x="connsiteX0" y="connsiteY0"/>
              </a:cxn>
              <a:cxn ang="0">
                <a:pos x="connsiteX1" y="connsiteY1"/>
              </a:cxn>
              <a:cxn ang="0">
                <a:pos x="connsiteX2" y="connsiteY2"/>
              </a:cxn>
            </a:cxnLst>
            <a:rect l="l" t="t" r="r" b="b"/>
            <a:pathLst>
              <a:path w="10354733" h="3293533">
                <a:moveTo>
                  <a:pt x="0" y="3293533"/>
                </a:moveTo>
                <a:cubicBezTo>
                  <a:pt x="2697339" y="1646766"/>
                  <a:pt x="5394678" y="0"/>
                  <a:pt x="7120467" y="0"/>
                </a:cubicBezTo>
                <a:cubicBezTo>
                  <a:pt x="8846256" y="0"/>
                  <a:pt x="9600494" y="1646766"/>
                  <a:pt x="10354733" y="32935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feld 15"/>
          <p:cNvSpPr txBox="1"/>
          <p:nvPr/>
        </p:nvSpPr>
        <p:spPr>
          <a:xfrm>
            <a:off x="793272" y="1831722"/>
            <a:ext cx="113015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one</a:t>
            </a:r>
          </a:p>
        </p:txBody>
      </p:sp>
      <p:sp>
        <p:nvSpPr>
          <p:cNvPr id="17" name="Textfeld 16"/>
          <p:cNvSpPr txBox="1"/>
          <p:nvPr/>
        </p:nvSpPr>
        <p:spPr>
          <a:xfrm>
            <a:off x="3410856" y="1829904"/>
            <a:ext cx="130498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two</a:t>
            </a:r>
          </a:p>
        </p:txBody>
      </p:sp>
      <p:sp>
        <p:nvSpPr>
          <p:cNvPr id="19" name="Textfeld 18"/>
          <p:cNvSpPr txBox="1"/>
          <p:nvPr/>
        </p:nvSpPr>
        <p:spPr>
          <a:xfrm>
            <a:off x="8152720" y="1829903"/>
            <a:ext cx="16014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small" spc="0" normalizeH="0" baseline="0" noProof="0" dirty="0">
                <a:ln>
                  <a:noFill/>
                </a:ln>
                <a:solidFill>
                  <a:prstClr val="white">
                    <a:lumMod val="50000"/>
                  </a:prstClr>
                </a:solidFill>
                <a:effectLst/>
                <a:uLnTx/>
                <a:uFillTx/>
                <a:latin typeface="Calibri" panose="020F0502020204030204"/>
                <a:ea typeface="+mn-ea"/>
                <a:cs typeface="+mn-cs"/>
              </a:rPr>
              <a:t>Act three</a:t>
            </a:r>
          </a:p>
        </p:txBody>
      </p:sp>
    </p:spTree>
    <p:extLst>
      <p:ext uri="{BB962C8B-B14F-4D97-AF65-F5344CB8AC3E}">
        <p14:creationId xmlns:p14="http://schemas.microsoft.com/office/powerpoint/2010/main" val="2778327589"/>
      </p:ext>
    </p:extLst>
  </p:cSld>
  <p:clrMapOvr>
    <a:masterClrMapping/>
  </p:clrMapOvr>
</p:sld>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841</Words>
  <Application>Microsoft Office PowerPoint</Application>
  <PresentationFormat>Breitbild</PresentationFormat>
  <Paragraphs>207</Paragraphs>
  <Slides>20</Slides>
  <Notes>15</Notes>
  <HiddenSlides>0</HiddenSlides>
  <MMClips>0</MMClips>
  <ScaleCrop>false</ScaleCrop>
  <HeadingPairs>
    <vt:vector size="6" baseType="variant">
      <vt:variant>
        <vt:lpstr>Verwendete Schriftarten</vt:lpstr>
      </vt:variant>
      <vt:variant>
        <vt:i4>3</vt:i4>
      </vt:variant>
      <vt:variant>
        <vt:lpstr>Design</vt:lpstr>
      </vt:variant>
      <vt:variant>
        <vt:i4>2</vt:i4>
      </vt:variant>
      <vt:variant>
        <vt:lpstr>Folientitel</vt:lpstr>
      </vt:variant>
      <vt:variant>
        <vt:i4>20</vt:i4>
      </vt:variant>
    </vt:vector>
  </HeadingPairs>
  <TitlesOfParts>
    <vt:vector size="25" baseType="lpstr">
      <vt:lpstr>Arial</vt:lpstr>
      <vt:lpstr>Calibri</vt:lpstr>
      <vt:lpstr>Calibri Light</vt:lpstr>
      <vt:lpstr>1_Office</vt:lpstr>
      <vt:lpstr>Office</vt:lpstr>
      <vt:lpstr>Academic presentations  as storytelling</vt:lpstr>
      <vt:lpstr>Do schools kill creativity?</vt:lpstr>
      <vt:lpstr>A born dancer: a story.</vt:lpstr>
      <vt:lpstr>What is a story?</vt:lpstr>
      <vt:lpstr>What are the parts of a story?</vt:lpstr>
      <vt:lpstr>A born dancer: in three acts.</vt:lpstr>
      <vt:lpstr>A born dancer: in three acts.</vt:lpstr>
      <vt:lpstr>A born dancer: in three acts.</vt:lpstr>
      <vt:lpstr>A born dancer: in three acts.</vt:lpstr>
      <vt:lpstr>A born dancer: in three acts.</vt:lpstr>
      <vt:lpstr>A born dancer: in three acts.</vt:lpstr>
      <vt:lpstr>A born dancer: in three acts.</vt:lpstr>
      <vt:lpstr>And the presentation itself can be a story.</vt:lpstr>
      <vt:lpstr>Varieties of Hermeneutical Injustice: A Blueprint.</vt:lpstr>
      <vt:lpstr>Hermeneutical injustice: in three acts.</vt:lpstr>
      <vt:lpstr>Your narrative arc.</vt:lpstr>
      <vt:lpstr>Momentum.</vt:lpstr>
      <vt:lpstr>And balance.</vt:lpstr>
      <vt:lpstr>The last word. </vt:lpstr>
      <vt:lpstr>References </vt:lpstr>
    </vt:vector>
  </TitlesOfParts>
  <Company>Leuphana Universitaet Lueneburg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Academic presentations  as storytelling</dc:title>
  <dc:creator>Lauer</dc:creator>
  <cp:lastModifiedBy>Lauer</cp:lastModifiedBy>
  <cp:revision>175</cp:revision>
  <dcterms:created xsi:type="dcterms:W3CDTF">2021-01-11T12:32:58Z</dcterms:created>
  <dcterms:modified xsi:type="dcterms:W3CDTF">2021-02-25T22:16:11Z</dcterms:modified>
</cp:coreProperties>
</file>